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2"/>
  </p:notesMasterIdLst>
  <p:sldIdLst>
    <p:sldId id="256" r:id="rId5"/>
    <p:sldId id="421" r:id="rId6"/>
    <p:sldId id="286" r:id="rId7"/>
    <p:sldId id="320" r:id="rId8"/>
    <p:sldId id="385" r:id="rId9"/>
    <p:sldId id="383" r:id="rId10"/>
    <p:sldId id="384" r:id="rId11"/>
    <p:sldId id="363" r:id="rId12"/>
    <p:sldId id="358" r:id="rId13"/>
    <p:sldId id="359" r:id="rId14"/>
    <p:sldId id="392" r:id="rId15"/>
    <p:sldId id="360" r:id="rId16"/>
    <p:sldId id="361" r:id="rId17"/>
    <p:sldId id="362" r:id="rId18"/>
    <p:sldId id="401" r:id="rId19"/>
    <p:sldId id="311" r:id="rId20"/>
    <p:sldId id="321" r:id="rId21"/>
    <p:sldId id="323" r:id="rId22"/>
    <p:sldId id="271" r:id="rId23"/>
    <p:sldId id="258" r:id="rId24"/>
    <p:sldId id="314" r:id="rId25"/>
    <p:sldId id="315" r:id="rId26"/>
    <p:sldId id="317" r:id="rId27"/>
    <p:sldId id="318" r:id="rId28"/>
    <p:sldId id="374" r:id="rId29"/>
    <p:sldId id="319" r:id="rId30"/>
    <p:sldId id="322" r:id="rId31"/>
    <p:sldId id="272" r:id="rId32"/>
    <p:sldId id="386" r:id="rId33"/>
    <p:sldId id="260" r:id="rId34"/>
    <p:sldId id="324" r:id="rId35"/>
    <p:sldId id="325" r:id="rId36"/>
    <p:sldId id="326" r:id="rId37"/>
    <p:sldId id="327" r:id="rId38"/>
    <p:sldId id="328" r:id="rId39"/>
    <p:sldId id="329" r:id="rId40"/>
    <p:sldId id="330" r:id="rId41"/>
    <p:sldId id="334" r:id="rId42"/>
    <p:sldId id="335" r:id="rId43"/>
    <p:sldId id="331" r:id="rId44"/>
    <p:sldId id="332" r:id="rId45"/>
    <p:sldId id="333" r:id="rId46"/>
    <p:sldId id="336" r:id="rId47"/>
    <p:sldId id="337" r:id="rId48"/>
    <p:sldId id="338" r:id="rId49"/>
    <p:sldId id="301" r:id="rId50"/>
    <p:sldId id="263" r:id="rId51"/>
    <p:sldId id="270" r:id="rId52"/>
    <p:sldId id="262" r:id="rId53"/>
    <p:sldId id="418" r:id="rId54"/>
    <p:sldId id="312" r:id="rId55"/>
    <p:sldId id="343" r:id="rId56"/>
    <p:sldId id="365" r:id="rId57"/>
    <p:sldId id="344" r:id="rId58"/>
    <p:sldId id="342" r:id="rId59"/>
    <p:sldId id="281" r:id="rId60"/>
    <p:sldId id="280" r:id="rId61"/>
    <p:sldId id="276" r:id="rId62"/>
    <p:sldId id="266" r:id="rId63"/>
    <p:sldId id="422" r:id="rId64"/>
    <p:sldId id="267" r:id="rId65"/>
    <p:sldId id="404" r:id="rId66"/>
    <p:sldId id="279" r:id="rId67"/>
    <p:sldId id="352" r:id="rId68"/>
    <p:sldId id="287" r:id="rId69"/>
    <p:sldId id="394" r:id="rId70"/>
    <p:sldId id="395" r:id="rId71"/>
    <p:sldId id="396" r:id="rId72"/>
    <p:sldId id="379" r:id="rId73"/>
    <p:sldId id="380" r:id="rId74"/>
    <p:sldId id="413" r:id="rId75"/>
    <p:sldId id="414" r:id="rId76"/>
    <p:sldId id="419" r:id="rId77"/>
    <p:sldId id="420" r:id="rId78"/>
    <p:sldId id="411" r:id="rId79"/>
    <p:sldId id="376" r:id="rId80"/>
    <p:sldId id="405" r:id="rId81"/>
    <p:sldId id="377" r:id="rId82"/>
    <p:sldId id="372" r:id="rId83"/>
    <p:sldId id="351" r:id="rId84"/>
    <p:sldId id="389" r:id="rId85"/>
    <p:sldId id="366" r:id="rId86"/>
    <p:sldId id="402" r:id="rId87"/>
    <p:sldId id="391" r:id="rId88"/>
    <p:sldId id="308" r:id="rId89"/>
    <p:sldId id="293" r:id="rId90"/>
    <p:sldId id="305"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 Id="rId4" Type="http://schemas.openxmlformats.org/officeDocument/2006/relationships/image" Target="../media/image6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 Id="rId4" Type="http://schemas.openxmlformats.org/officeDocument/2006/relationships/image" Target="../media/image60.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1"/>
    <dgm:cxn modelId="{AEE0A5E5-B5FD-4198-9B55-6B5F6EB0838A}" type="presOf" srcId="{2052D8C4-2593-46BA-BCAF-F10C03B13E22}" destId="{30ADB834-5B2C-498A-8E4B-73E85E1D22B7}" srcOrd="0" destOrd="0" presId="urn:microsoft.com/office/officeart/2005/8/layout/hProcess10#1"/>
    <dgm:cxn modelId="{9C2F0356-ED03-4390-BEA1-3299F8633F09}" type="presOf" srcId="{E46577BB-CEA4-4AF1-9318-D13941664FE6}" destId="{391694FC-8E0A-4097-9DE2-524E393C6CCE}"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1"/>
    <dgm:cxn modelId="{8E949585-72CA-4575-97ED-ED72F4402278}" type="presOf" srcId="{22D62A13-11C4-4694-AA5C-AE4AD9993A37}" destId="{A38777E0-2651-4C4C-83E1-883EFED2964A}" srcOrd="1" destOrd="0" presId="urn:microsoft.com/office/officeart/2005/8/layout/hProcess10#1"/>
    <dgm:cxn modelId="{45D627B8-3445-4FF6-AADF-DFE4F129E0EA}" type="presOf" srcId="{3B62F779-C8C4-4403-A321-BC49F982E4AB}" destId="{F144BABE-85A4-4349-B4AC-17F4EF0A35EC}" srcOrd="0" destOrd="0" presId="urn:microsoft.com/office/officeart/2005/8/layout/hProcess10#1"/>
    <dgm:cxn modelId="{FFAB1C3D-B380-41A9-BC3E-BC9C644F6667}" type="presOf" srcId="{7972CBEC-541E-4414-B55B-F7CCE4DF0F06}" destId="{C63B5AEA-A435-41A5-A1ED-E2CD48DAF650}" srcOrd="0" destOrd="0" presId="urn:microsoft.com/office/officeart/2005/8/layout/hProcess10#1"/>
    <dgm:cxn modelId="{32D53038-758E-4412-BDC1-DF165AF5BBFF}" type="presOf" srcId="{22D62A13-11C4-4694-AA5C-AE4AD9993A37}" destId="{CBAF70CA-EC59-4394-BE21-3A85CFED56AF}" srcOrd="0" destOrd="0" presId="urn:microsoft.com/office/officeart/2005/8/layout/hProcess10#1"/>
    <dgm:cxn modelId="{8E1A9772-A800-4F00-9C7E-25957907B53A}" type="presOf" srcId="{78D50FA3-D6C2-48F3-8D3E-753AA09ACF6F}" destId="{9692A6D9-AE56-4BDF-A9B1-D4E67A21F93D}" srcOrd="1" destOrd="0" presId="urn:microsoft.com/office/officeart/2005/8/layout/hProcess10#1"/>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1"/>
    <dgm:cxn modelId="{D5DB254D-90D2-4214-898F-85F4F6888F8D}" type="presParOf" srcId="{CA1A814B-CD73-4ABC-8A50-14BF1F4EEFA3}" destId="{811EF07C-38A5-4CF6-A42F-624F61D73E02}" srcOrd="0" destOrd="0" presId="urn:microsoft.com/office/officeart/2005/8/layout/hProcess10#1"/>
    <dgm:cxn modelId="{A91573E2-C6A5-4689-918A-D08F92717AD6}" type="presParOf" srcId="{811EF07C-38A5-4CF6-A42F-624F61D73E02}" destId="{BAEA5892-5815-4FB6-8552-6609C18A3C74}" srcOrd="0" destOrd="0" presId="urn:microsoft.com/office/officeart/2005/8/layout/hProcess10#1"/>
    <dgm:cxn modelId="{75CF3341-D68E-4ECE-A199-8D62A58D1F81}" type="presParOf" srcId="{811EF07C-38A5-4CF6-A42F-624F61D73E02}" destId="{391694FC-8E0A-4097-9DE2-524E393C6CCE}" srcOrd="1" destOrd="0" presId="urn:microsoft.com/office/officeart/2005/8/layout/hProcess10#1"/>
    <dgm:cxn modelId="{DFDC8C43-00B4-4F6B-814D-DB83B0AD78D1}" type="presParOf" srcId="{CA1A814B-CD73-4ABC-8A50-14BF1F4EEFA3}" destId="{CBAF70CA-EC59-4394-BE21-3A85CFED56AF}" srcOrd="1" destOrd="0" presId="urn:microsoft.com/office/officeart/2005/8/layout/hProcess10#1"/>
    <dgm:cxn modelId="{388CA372-F389-40A1-9AAE-CA125259280A}" type="presParOf" srcId="{CBAF70CA-EC59-4394-BE21-3A85CFED56AF}" destId="{A38777E0-2651-4C4C-83E1-883EFED2964A}" srcOrd="0" destOrd="0" presId="urn:microsoft.com/office/officeart/2005/8/layout/hProcess10#1"/>
    <dgm:cxn modelId="{EEDF1564-06C5-4F1D-BD24-F5C1D42167B5}" type="presParOf" srcId="{CA1A814B-CD73-4ABC-8A50-14BF1F4EEFA3}" destId="{C5F67F6E-BE9B-41FD-83FD-8A7F626163DC}" srcOrd="2" destOrd="0" presId="urn:microsoft.com/office/officeart/2005/8/layout/hProcess10#1"/>
    <dgm:cxn modelId="{284F0666-768C-45EB-A218-D9BDA6A41D78}" type="presParOf" srcId="{C5F67F6E-BE9B-41FD-83FD-8A7F626163DC}" destId="{3BFF8D25-77DF-4B49-8500-DF1B850067C0}" srcOrd="0" destOrd="0" presId="urn:microsoft.com/office/officeart/2005/8/layout/hProcess10#1"/>
    <dgm:cxn modelId="{2234F9EA-DA87-4F6F-995A-B018B9454546}" type="presParOf" srcId="{C5F67F6E-BE9B-41FD-83FD-8A7F626163DC}" destId="{F144BABE-85A4-4349-B4AC-17F4EF0A35EC}" srcOrd="1" destOrd="0" presId="urn:microsoft.com/office/officeart/2005/8/layout/hProcess10#1"/>
    <dgm:cxn modelId="{9BC1BBF6-5BEE-4A19-9A3E-50540498E229}" type="presParOf" srcId="{CA1A814B-CD73-4ABC-8A50-14BF1F4EEFA3}" destId="{4522EE6B-B06D-4A84-9E4C-FD875CD05B60}" srcOrd="3" destOrd="0" presId="urn:microsoft.com/office/officeart/2005/8/layout/hProcess10#1"/>
    <dgm:cxn modelId="{60F96FD2-19DA-4AEF-9AB6-5E671D96B6B5}" type="presParOf" srcId="{4522EE6B-B06D-4A84-9E4C-FD875CD05B60}" destId="{9692A6D9-AE56-4BDF-A9B1-D4E67A21F93D}" srcOrd="0" destOrd="0" presId="urn:microsoft.com/office/officeart/2005/8/layout/hProcess10#1"/>
    <dgm:cxn modelId="{BACEDA1C-6EE6-435B-BE62-8D89D800A078}" type="presParOf" srcId="{CA1A814B-CD73-4ABC-8A50-14BF1F4EEFA3}" destId="{B23379DC-716C-4C26-B461-2A7424FF9A97}" srcOrd="4" destOrd="0" presId="urn:microsoft.com/office/officeart/2005/8/layout/hProcess10#1"/>
    <dgm:cxn modelId="{E691FAE7-2F2B-4293-B182-A2B62239D4F5}" type="presParOf" srcId="{B23379DC-716C-4C26-B461-2A7424FF9A97}" destId="{D409A809-F4A7-4B44-8C09-689152D3CE15}" srcOrd="0" destOrd="0" presId="urn:microsoft.com/office/officeart/2005/8/layout/hProcess10#1"/>
    <dgm:cxn modelId="{68CD2A17-DE60-4ABE-A61B-F621BC6EC7ED}" type="presParOf" srcId="{B23379DC-716C-4C26-B461-2A7424FF9A97}" destId="{C63B5AEA-A435-41A5-A1ED-E2CD48DAF650}" srcOrd="1" destOrd="0" presId="urn:microsoft.com/office/officeart/2005/8/layout/hProcess10#1"/>
    <dgm:cxn modelId="{63061C78-202E-43D4-8A98-663C87CDD58D}" type="presParOf" srcId="{CA1A814B-CD73-4ABC-8A50-14BF1F4EEFA3}" destId="{4A48A4DC-0DC0-4751-908F-09B1C084456E}" srcOrd="5" destOrd="0" presId="urn:microsoft.com/office/officeart/2005/8/layout/hProcess10#1"/>
    <dgm:cxn modelId="{4D2CA27A-0542-4FF0-B0E5-CA45C55C8EE8}" type="presParOf" srcId="{4A48A4DC-0DC0-4751-908F-09B1C084456E}" destId="{51CCB95B-B2CA-48D9-8547-BF3A9D4D0734}" srcOrd="0" destOrd="0" presId="urn:microsoft.com/office/officeart/2005/8/layout/hProcess10#1"/>
    <dgm:cxn modelId="{4764B05A-ED71-4DEE-9A89-231A58A4F851}" type="presParOf" srcId="{CA1A814B-CD73-4ABC-8A50-14BF1F4EEFA3}" destId="{8C1DB810-306D-4BEC-BE24-904AC351E273}" srcOrd="6" destOrd="0" presId="urn:microsoft.com/office/officeart/2005/8/layout/hProcess10#1"/>
    <dgm:cxn modelId="{3B8D6466-1A41-4324-8DE7-7FE8A8F15DD0}" type="presParOf" srcId="{8C1DB810-306D-4BEC-BE24-904AC351E273}" destId="{BC5AD54B-F353-4C9F-9880-729D06EF0262}" srcOrd="0" destOrd="0" presId="urn:microsoft.com/office/officeart/2005/8/layout/hProcess10#1"/>
    <dgm:cxn modelId="{0B6331AB-E8BA-4E36-B5F6-5AF69EB39734}" type="presParOf" srcId="{8C1DB810-306D-4BEC-BE24-904AC351E273}" destId="{30ADB834-5B2C-498A-8E4B-73E85E1D22B7}" srcOrd="1" destOrd="0" presId="urn:microsoft.com/office/officeart/2005/8/layout/hProcess10#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pPr/>
              <a:t>14-Nov-20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pPr/>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pPr/>
              <a:t>10</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pPr/>
              <a:t>14-Nov-20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pPr/>
              <a:t>14-Nov-20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pPr/>
              <a:t>14-Nov-20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pPr/>
              <a:t>14-Nov-20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pPr/>
              <a:t>14-Nov-20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pPr/>
              <a:t>14-Nov-20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pPr/>
              <a:t>14-Nov-20</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pPr/>
              <a:t>14-Nov-20</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pPr/>
              <a:t>14-Nov-20</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pPr/>
              <a:t>14-Nov-20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pPr/>
              <a:t>14-Nov-20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pPr/>
              <a:t>14-Nov-20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pPr/>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5.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image" Target="../media/image49.gif"/></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72.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a14="http://schemas.microsoft.com/office/drawing/2010/main" xmlns=""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4="http://schemas.microsoft.com/office/drawing/2010/main" xmlns="" xmlns:a16="http://schemas.microsoft.com/office/drawing/2014/main" val="3036728287"/>
                        </a:ext>
                      </a:extLst>
                    </a:gridCol>
                    <a:gridCol w="4114800">
                      <a:extLst>
                        <a:ext uri="{9D8B030D-6E8A-4147-A177-3AD203B41FA5}">
                          <a16:colId xmlns:a14="http://schemas.microsoft.com/office/drawing/2010/main" xmlns="" xmlns:a16="http://schemas.microsoft.com/office/drawing/2014/main" val="789189037"/>
                        </a:ext>
                      </a:extLst>
                    </a:gridCol>
                    <a:gridCol w="3503023">
                      <a:extLst>
                        <a:ext uri="{9D8B030D-6E8A-4147-A177-3AD203B41FA5}">
                          <a16:colId xmlns:a14="http://schemas.microsoft.com/office/drawing/2010/main" xmlns=""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4="http://schemas.microsoft.com/office/drawing/2010/main" xmlns=""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4="http://schemas.microsoft.com/office/drawing/2010/main" xmlns=""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4="http://schemas.microsoft.com/office/drawing/2010/main" xmlns=""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4="http://schemas.microsoft.com/office/drawing/2010/main" xmlns=""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4="http://schemas.microsoft.com/office/drawing/2010/main" xmlns=""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4="http://schemas.microsoft.com/office/drawing/2010/main" xmlns=""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alloys 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smtClean="0">
                    <a:latin typeface="Times New Roman" panose="02020603050405020304" pitchFamily="18" charset="0"/>
                    <a:cs typeface="Times New Roman" panose="02020603050405020304" pitchFamily="18" charset="0"/>
                  </a:rPr>
                  <a:t>Snoek’s</a:t>
                </a:r>
                <a:r>
                  <a:rPr lang="en-US" dirty="0" smtClean="0">
                    <a:latin typeface="Times New Roman" panose="02020603050405020304" pitchFamily="18" charset="0"/>
                    <a:cs typeface="Times New Roman" panose="02020603050405020304" pitchFamily="18" charset="0"/>
                  </a:rPr>
                  <a:t> 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11</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12</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13</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Other Losses in Magnetic Cores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smtClean="0">
                <a:latin typeface="Times New Roman" pitchFamily="18" charset="0"/>
                <a:cs typeface="Times New Roman" pitchFamily="18" charset="0"/>
              </a:rPr>
              <a:t>Non-linear, Frequency dependent energy </a:t>
            </a:r>
            <a:r>
              <a:rPr lang="en-US" dirty="0">
                <a:latin typeface="Times New Roman" pitchFamily="18" charset="0"/>
                <a:cs typeface="Times New Roman" pitchFamily="18" charset="0"/>
              </a:rPr>
              <a:t>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Loss</a:t>
            </a: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p>
          <a:p>
            <a:r>
              <a:rPr lang="en-US" dirty="0" smtClean="0">
                <a:latin typeface="Times New Roman" pitchFamily="18" charset="0"/>
                <a:cs typeface="Times New Roman" pitchFamily="18" charset="0"/>
              </a:rPr>
              <a:t>Conductance 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4892467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19</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endParaRPr lang="en-US" dirty="0"/>
          </a:p>
        </p:txBody>
      </p:sp>
      <p:sp>
        <p:nvSpPr>
          <p:cNvPr id="3" name="Content Placeholder 2"/>
          <p:cNvSpPr>
            <a:spLocks noGrp="1"/>
          </p:cNvSpPr>
          <p:nvPr>
            <p:ph idx="1"/>
          </p:nvPr>
        </p:nvSpPr>
        <p:spPr>
          <a:xfrm>
            <a:off x="838200" y="1825624"/>
            <a:ext cx="10515600" cy="4530725"/>
          </a:xfrm>
        </p:spPr>
        <p:txBody>
          <a:bodyPr>
            <a:normAutofit/>
          </a:bodyPr>
          <a:lstStyle/>
          <a:p>
            <a:r>
              <a:rPr lang="en-US" dirty="0">
                <a:latin typeface="Times New Roman" pitchFamily="18" charset="0"/>
                <a:cs typeface="Times New Roman" pitchFamily="18" charset="0"/>
              </a:rPr>
              <a:t>Model </a:t>
            </a:r>
            <a:r>
              <a:rPr lang="en-US" dirty="0" smtClean="0">
                <a:latin typeface="Times New Roman" pitchFamily="18" charset="0"/>
                <a:cs typeface="Times New Roman" pitchFamily="18" charset="0"/>
              </a:rPr>
              <a:t>dispersive, </a:t>
            </a:r>
            <a:r>
              <a:rPr lang="en-US" dirty="0" err="1" smtClean="0">
                <a:latin typeface="Times New Roman" pitchFamily="18" charset="0"/>
                <a:cs typeface="Times New Roman" pitchFamily="18" charset="0"/>
              </a:rPr>
              <a:t>lossy</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and gyromagnetic Ferrites.</a:t>
            </a:r>
          </a:p>
          <a:p>
            <a:r>
              <a:rPr lang="en-US" dirty="0" smtClean="0">
                <a:latin typeface="Times New Roman" pitchFamily="18" charset="0"/>
                <a:cs typeface="Times New Roman" pitchFamily="18" charset="0"/>
              </a:rPr>
              <a:t>Analyze the relation between Magnetomotive force and the flow of Magnetic Flux in terms of Magnetic Transmission Line </a:t>
            </a:r>
            <a:r>
              <a:rPr lang="en-US" dirty="0">
                <a:latin typeface="Times New Roman" pitchFamily="18" charset="0"/>
                <a:cs typeface="Times New Roman" pitchFamily="18" charset="0"/>
              </a:rPr>
              <a:t>wave impedance and propagation constant</a:t>
            </a:r>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Study the causes and effects of signal </a:t>
            </a:r>
            <a:r>
              <a:rPr lang="en-US" dirty="0">
                <a:latin typeface="Times New Roman" pitchFamily="18" charset="0"/>
                <a:cs typeface="Times New Roman" pitchFamily="18" charset="0"/>
              </a:rPr>
              <a:t>delay, distortion and </a:t>
            </a:r>
            <a:r>
              <a:rPr lang="en-US" dirty="0" smtClean="0">
                <a:latin typeface="Times New Roman" pitchFamily="18" charset="0"/>
                <a:cs typeface="Times New Roman" pitchFamily="18" charset="0"/>
              </a:rPr>
              <a:t>attenuation in Magnetic Transmission Lines.</a:t>
            </a:r>
          </a:p>
          <a:p>
            <a:r>
              <a:rPr lang="en-US" dirty="0" smtClean="0">
                <a:latin typeface="Times New Roman" pitchFamily="18" charset="0"/>
                <a:cs typeface="Times New Roman" pitchFamily="18" charset="0"/>
              </a:rPr>
              <a:t>Investigate the effects of frequency </a:t>
            </a:r>
            <a:r>
              <a:rPr lang="en-US" dirty="0">
                <a:latin typeface="Times New Roman" pitchFamily="18" charset="0"/>
                <a:cs typeface="Times New Roman" pitchFamily="18" charset="0"/>
              </a:rPr>
              <a:t>dependent </a:t>
            </a:r>
            <a:r>
              <a:rPr lang="en-US" dirty="0" smtClean="0">
                <a:latin typeface="Times New Roman" pitchFamily="18" charset="0"/>
                <a:cs typeface="Times New Roman" pitchFamily="18" charset="0"/>
              </a:rPr>
              <a:t>conductivity and permeability on Flux Leakage, Eddy current losses and Core losses. </a:t>
            </a:r>
            <a:endParaRPr lang="en-US" dirty="0" smtClean="0"/>
          </a:p>
          <a:p>
            <a:r>
              <a:rPr lang="en-US" dirty="0" smtClean="0">
                <a:latin typeface="Times New Roman" panose="02020603050405020304" pitchFamily="18" charset="0"/>
                <a:cs typeface="Times New Roman" panose="02020603050405020304" pitchFamily="18" charset="0"/>
              </a:rPr>
              <a:t>Study the transient effects of UHF ferromagnetic resonance in saturated gyromagnetic Ferrites.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a:t>
            </a:fld>
            <a:endParaRPr lang="en-US"/>
          </a:p>
        </p:txBody>
      </p:sp>
    </p:spTree>
    <p:extLst>
      <p:ext uri="{BB962C8B-B14F-4D97-AF65-F5344CB8AC3E}">
        <p14:creationId xmlns:p14="http://schemas.microsoft.com/office/powerpoint/2010/main" val="3106811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25</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26</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8" name="Picture 7"/>
          <p:cNvPicPr>
            <a:picLocks noChangeAspect="1"/>
          </p:cNvPicPr>
          <p:nvPr/>
        </p:nvPicPr>
        <p:blipFill>
          <a:blip r:embed="rId2"/>
          <a:stretch>
            <a:fillRect/>
          </a:stretch>
        </p:blipFill>
        <p:spPr>
          <a:xfrm>
            <a:off x="5603026" y="1773283"/>
            <a:ext cx="5750774" cy="4316360"/>
          </a:xfrm>
          <a:prstGeom prst="rect">
            <a:avLst/>
          </a:prstGeom>
          <a:ln>
            <a:solidFill>
              <a:schemeClr val="tx1"/>
            </a:solidFill>
          </a:ln>
        </p:spPr>
      </p:pic>
    </p:spTree>
    <p:extLst>
      <p:ext uri="{BB962C8B-B14F-4D97-AF65-F5344CB8AC3E}">
        <p14:creationId xmlns:p14="http://schemas.microsoft.com/office/powerpoint/2010/main" val="40065225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28</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 </a:t>
            </a:r>
            <a:r>
              <a:rPr lang="en-US" dirty="0">
                <a:latin typeface="Times New Roman" pitchFamily="18" charset="0"/>
                <a:cs typeface="Times New Roman" pitchFamily="18" charset="0"/>
              </a:rPr>
              <a:t>(1948)</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29</a:t>
            </a:fld>
            <a:endParaRPr lang="en-US"/>
          </a:p>
        </p:txBody>
      </p:sp>
      <p:pic>
        <p:nvPicPr>
          <p:cNvPr id="8" name="Picture 7"/>
          <p:cNvPicPr/>
          <p:nvPr/>
        </p:nvPicPr>
        <p:blipFill rotWithShape="1">
          <a:blip r:embed="rId3"/>
          <a:srcRect t="5813" b="9912"/>
          <a:stretch/>
        </p:blipFill>
        <p:spPr bwMode="auto">
          <a:xfrm>
            <a:off x="6198636" y="2205705"/>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Presentation Outline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803341" cy="4530726"/>
              </a:xfrm>
            </p:spPr>
            <p:txBody>
              <a:bodyPr>
                <a:noAutofit/>
              </a:bodyPr>
              <a:lstStyle/>
              <a:p>
                <a:pPr marL="0" lvl="0" indent="0">
                  <a:buNone/>
                </a:pPr>
                <a:r>
                  <a:rPr lang="en-US" sz="2400" dirty="0" smtClean="0">
                    <a:latin typeface="Times New Roman" pitchFamily="18" charset="0"/>
                    <a:cs typeface="Times New Roman" pitchFamily="18" charset="0"/>
                  </a:rPr>
                  <a:t>Study </a:t>
                </a:r>
                <a:r>
                  <a:rPr lang="en-US" sz="2400" dirty="0">
                    <a:latin typeface="Times New Roman" pitchFamily="18" charset="0"/>
                    <a:cs typeface="Times New Roman" pitchFamily="18" charset="0"/>
                  </a:rPr>
                  <a:t>equivalent magnetic circuits </a:t>
                </a:r>
                <a:r>
                  <a:rPr lang="en-US" sz="2400" dirty="0" smtClean="0">
                    <a:latin typeface="Times New Roman" pitchFamily="18" charset="0"/>
                    <a:cs typeface="Times New Roman" pitchFamily="18" charset="0"/>
                  </a:rPr>
                  <a:t>for ferromagnetic transmission lines using </a:t>
                </a:r>
                <a:r>
                  <a:rPr lang="en-US" sz="2400" smtClean="0">
                    <a:latin typeface="Times New Roman" pitchFamily="18" charset="0"/>
                    <a:cs typeface="Times New Roman" pitchFamily="18" charset="0"/>
                  </a:rPr>
                  <a:t>three models:</a:t>
                </a:r>
                <a:endParaRPr lang="en-US" sz="2400" dirty="0" smtClean="0">
                  <a:latin typeface="Times New Roman" pitchFamily="18" charset="0"/>
                  <a:cs typeface="Times New Roman" pitchFamily="18" charset="0"/>
                </a:endParaRPr>
              </a:p>
              <a:p>
                <a:pPr lvl="1"/>
                <a:r>
                  <a:rPr lang="en-US" dirty="0" smtClean="0">
                    <a:latin typeface="Times New Roman" pitchFamily="18" charset="0"/>
                    <a:cs typeface="Times New Roman" pitchFamily="18" charset="0"/>
                  </a:rPr>
                  <a:t>DC Magnetic Reluctance Model for a cumulatively compounded 1800 rpm, 40V low voltage, low power DC generator.  </a:t>
                </a:r>
              </a:p>
              <a:p>
                <a:pPr lvl="1"/>
                <a:r>
                  <a:rPr lang="en-US" dirty="0" smtClean="0">
                    <a:latin typeface="Times New Roman" pitchFamily="18" charset="0"/>
                    <a:cs typeface="Times New Roman" pitchFamily="18" charset="0"/>
                  </a:rPr>
                  <a:t>Low frequency </a:t>
                </a:r>
                <a:r>
                  <a:rPr lang="en-US" dirty="0">
                    <a:latin typeface="Times New Roman" pitchFamily="18" charset="0"/>
                    <a:cs typeface="Times New Roman" pitchFamily="18" charset="0"/>
                  </a:rPr>
                  <a:t>(150 kHz) </a:t>
                </a:r>
                <a:r>
                  <a:rPr lang="en-US" dirty="0" err="1" smtClean="0">
                    <a:latin typeface="Times New Roman" pitchFamily="18" charset="0"/>
                    <a:cs typeface="Times New Roman" pitchFamily="18" charset="0"/>
                  </a:rPr>
                  <a:t>Permeance</a:t>
                </a:r>
                <a:r>
                  <a:rPr lang="en-US" dirty="0" smtClean="0">
                    <a:latin typeface="Times New Roman" pitchFamily="18" charset="0"/>
                    <a:cs typeface="Times New Roman" pitchFamily="18" charset="0"/>
                  </a:rPr>
                  <a:t>-Capacitance Model for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a:t>
                </a:r>
                <a:r>
                  <a:rPr lang="en-US" dirty="0">
                    <a:latin typeface="Times New Roman" pitchFamily="18" charset="0"/>
                    <a:cs typeface="Times New Roman" pitchFamily="18" charset="0"/>
                  </a:rPr>
                  <a:t>pulse transformer </a:t>
                </a:r>
                <a:r>
                  <a:rPr lang="en-US" dirty="0" smtClean="0">
                    <a:latin typeface="Times New Roman" pitchFamily="18" charset="0"/>
                    <a:cs typeface="Times New Roman" pitchFamily="18" charset="0"/>
                  </a:rPr>
                  <a:t>used </a:t>
                </a:r>
                <a:r>
                  <a:rPr lang="en-US" dirty="0">
                    <a:latin typeface="Times New Roman" pitchFamily="18" charset="0"/>
                    <a:cs typeface="Times New Roman" pitchFamily="18" charset="0"/>
                  </a:rPr>
                  <a:t>in a </a:t>
                </a:r>
                <a:r>
                  <a:rPr lang="en-US" dirty="0" smtClean="0">
                    <a:latin typeface="Times New Roman" pitchFamily="18" charset="0"/>
                    <a:cs typeface="Times New Roman" pitchFamily="18" charset="0"/>
                  </a:rPr>
                  <a:t>160 / </a:t>
                </a:r>
                <a:r>
                  <a:rPr lang="en-US" dirty="0">
                    <a:latin typeface="Times New Roman" pitchFamily="18" charset="0"/>
                    <a:cs typeface="Times New Roman" pitchFamily="18" charset="0"/>
                  </a:rPr>
                  <a:t>5 V, 100 A, low </a:t>
                </a:r>
                <a:r>
                  <a:rPr lang="en-US" dirty="0" smtClean="0">
                    <a:latin typeface="Times New Roman" pitchFamily="18" charset="0"/>
                    <a:cs typeface="Times New Roman" pitchFamily="18" charset="0"/>
                  </a:rPr>
                  <a:t>voltage, low power, isolated, </a:t>
                </a:r>
                <a:r>
                  <a:rPr lang="en-US" dirty="0">
                    <a:latin typeface="Times New Roman" pitchFamily="18" charset="0"/>
                    <a:cs typeface="Times New Roman" pitchFamily="18" charset="0"/>
                  </a:rPr>
                  <a:t>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 GHz) Magnetic Transmission Line model for </a:t>
                </a:r>
                <a:r>
                  <a:rPr lang="en-US" dirty="0">
                    <a:latin typeface="Times New Roman" pitchFamily="18" charset="0"/>
                    <a:cs typeface="Times New Roman" pitchFamily="18" charset="0"/>
                  </a:rPr>
                  <a:t>a small length (30 cm i.e. 1</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 at 1 GHz</a:t>
                </a:r>
                <a:r>
                  <a:rPr lang="en-US" dirty="0" smtClean="0">
                    <a:latin typeface="Times New Roman" pitchFamily="18" charset="0"/>
                    <a:cs typeface="Times New Roman" pitchFamily="18" charset="0"/>
                  </a:rPr>
                  <a:t>), 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core used </a:t>
                </a:r>
                <a:r>
                  <a:rPr lang="en-US" dirty="0">
                    <a:latin typeface="Times New Roman" pitchFamily="18" charset="0"/>
                    <a:cs typeface="Times New Roman" pitchFamily="18" charset="0"/>
                  </a:rPr>
                  <a:t>in a low voltage, low </a:t>
                </a:r>
                <a:r>
                  <a:rPr lang="en-US" dirty="0" smtClean="0">
                    <a:latin typeface="Times New Roman" pitchFamily="18" charset="0"/>
                    <a:cs typeface="Times New Roman" pitchFamily="18" charset="0"/>
                  </a:rPr>
                  <a:t>power pulse transformer simulated </a:t>
                </a:r>
                <a:r>
                  <a:rPr lang="en-US" dirty="0">
                    <a:latin typeface="Times New Roman" pitchFamily="18" charset="0"/>
                    <a:cs typeface="Times New Roman" pitchFamily="18" charset="0"/>
                  </a:rPr>
                  <a:t>using Finite Difference Time Domain (FDTD) Simulator </a:t>
                </a:r>
                <a:r>
                  <a:rPr lang="en-US" dirty="0" smtClean="0">
                    <a:latin typeface="Times New Roman" pitchFamily="18" charset="0"/>
                    <a:cs typeface="Times New Roman" pitchFamily="18" charset="0"/>
                  </a:rPr>
                  <a:t>MEEP.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803341" cy="4530726"/>
              </a:xfrm>
              <a:blipFill>
                <a:blip r:embed="rId2"/>
                <a:stretch>
                  <a:fillRect l="-846" t="-1882" r="-146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4="http://schemas.microsoft.com/office/drawing/2010/main" xmlns="" xmlns:a16="http://schemas.microsoft.com/office/drawing/2014/main" val="20000"/>
                        </a:ext>
                      </a:extLst>
                    </a:gridCol>
                    <a:gridCol w="1078824">
                      <a:extLst>
                        <a:ext uri="{9D8B030D-6E8A-4147-A177-3AD203B41FA5}">
                          <a16:colId xmlns:a14="http://schemas.microsoft.com/office/drawing/2010/main" xmlns="" xmlns:a16="http://schemas.microsoft.com/office/drawing/2014/main" val="20001"/>
                        </a:ext>
                      </a:extLst>
                    </a:gridCol>
                    <a:gridCol w="914276">
                      <a:extLst>
                        <a:ext uri="{9D8B030D-6E8A-4147-A177-3AD203B41FA5}">
                          <a16:colId xmlns:a14="http://schemas.microsoft.com/office/drawing/2010/main" xmlns="" xmlns:a16="http://schemas.microsoft.com/office/drawing/2014/main" val="20002"/>
                        </a:ext>
                      </a:extLst>
                    </a:gridCol>
                    <a:gridCol w="1047223">
                      <a:extLst>
                        <a:ext uri="{9D8B030D-6E8A-4147-A177-3AD203B41FA5}">
                          <a16:colId xmlns:a14="http://schemas.microsoft.com/office/drawing/2010/main" xmlns="" xmlns:a16="http://schemas.microsoft.com/office/drawing/2014/main" val="20003"/>
                        </a:ext>
                      </a:extLst>
                    </a:gridCol>
                    <a:gridCol w="980750">
                      <a:extLst>
                        <a:ext uri="{9D8B030D-6E8A-4147-A177-3AD203B41FA5}">
                          <a16:colId xmlns:a14="http://schemas.microsoft.com/office/drawing/2010/main" xmlns="" xmlns:a16="http://schemas.microsoft.com/office/drawing/2014/main" val="20004"/>
                        </a:ext>
                      </a:extLst>
                    </a:gridCol>
                    <a:gridCol w="980750">
                      <a:extLst>
                        <a:ext uri="{9D8B030D-6E8A-4147-A177-3AD203B41FA5}">
                          <a16:colId xmlns:a14="http://schemas.microsoft.com/office/drawing/2010/main" xmlns="" xmlns:a16="http://schemas.microsoft.com/office/drawing/2014/main" val="20005"/>
                        </a:ext>
                      </a:extLst>
                    </a:gridCol>
                    <a:gridCol w="1176899">
                      <a:extLst>
                        <a:ext uri="{9D8B030D-6E8A-4147-A177-3AD203B41FA5}">
                          <a16:colId xmlns:a14="http://schemas.microsoft.com/office/drawing/2010/main" xmlns=""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4="http://schemas.microsoft.com/office/drawing/2010/main" xmlns=""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34</a:t>
            </a:fld>
            <a:endParaRPr lang="en-US"/>
          </a:p>
        </p:txBody>
      </p:sp>
    </p:spTree>
    <p:extLst>
      <p:ext uri="{BB962C8B-B14F-4D97-AF65-F5344CB8AC3E}">
        <p14:creationId xmlns:p14="http://schemas.microsoft.com/office/powerpoint/2010/main" val="4532338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35</a:t>
            </a:fld>
            <a:endParaRPr lang="en-US"/>
          </a:p>
        </p:txBody>
      </p:sp>
    </p:spTree>
    <p:extLst>
      <p:ext uri="{BB962C8B-B14F-4D97-AF65-F5344CB8AC3E}">
        <p14:creationId xmlns:p14="http://schemas.microsoft.com/office/powerpoint/2010/main" val="39887107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36</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a:t>
            </a:r>
            <a:r>
              <a:rPr lang="en-US" dirty="0" smtClean="0">
                <a:latin typeface="Times New Roman" pitchFamily="18" charset="0"/>
                <a:cs typeface="Times New Roman" pitchFamily="18" charset="0"/>
              </a:rPr>
              <a:t>Distributed Parameters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a:t>
            </a:r>
            <a:r>
              <a:rPr lang="en-US" dirty="0" smtClean="0">
                <a:latin typeface="Times New Roman" pitchFamily="18" charset="0"/>
                <a:cs typeface="Times New Roman" pitchFamily="18" charset="0"/>
              </a:rPr>
              <a:t>Model (2012)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 in Magnetic Transmission Line Model (2012)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Per unit Length Transverse Inductance of </a:t>
            </a:r>
            <a:r>
              <a:rPr lang="en-US" dirty="0">
                <a:latin typeface="Times New Roman" panose="02020603050405020304" pitchFamily="18" charset="0"/>
                <a:cs typeface="Times New Roman" panose="02020603050405020304" pitchFamily="18" charset="0"/>
              </a:rPr>
              <a:t>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327469" cy="4351338"/>
              </a:xfrm>
            </p:spPr>
            <p:txBody>
              <a:bodyPr>
                <a:normAutofit fontScale="70000" lnSpcReduction="20000"/>
              </a:bodyPr>
              <a:lstStyle/>
              <a:p>
                <a:pPr marL="0" indent="0">
                  <a:buNone/>
                </a:pPr>
                <a:r>
                  <a:rPr lang="en-US" dirty="0" smtClean="0">
                    <a:latin typeface="Times New Roman" panose="02020603050405020304" pitchFamily="18" charset="0"/>
                    <a:cs typeface="Times New Roman" panose="02020603050405020304" pitchFamily="18" charset="0"/>
                  </a:rPr>
                  <a:t>For magnetic and electric transmission lines of similar geometry, the per unit length inductance/ capacitance are related to each other.</a:t>
                </a:r>
              </a:p>
              <a:p>
                <a:pPr marL="0" indent="0">
                  <a:buNone/>
                </a:pPr>
                <a:r>
                  <a:rPr lang="en-US" dirty="0">
                    <a:latin typeface="Times New Roman" panose="02020603050405020304" pitchFamily="18" charset="0"/>
                    <a:cs typeface="Times New Roman" panose="02020603050405020304" pitchFamily="18" charset="0"/>
                  </a:rPr>
                  <a:t>For cylindrical </a:t>
                </a:r>
                <a:r>
                  <a:rPr lang="en-US" dirty="0" smtClean="0">
                    <a:latin typeface="Times New Roman" panose="02020603050405020304" pitchFamily="18" charset="0"/>
                    <a:cs typeface="Times New Roman" panose="02020603050405020304" pitchFamily="18" charset="0"/>
                  </a:rPr>
                  <a:t>wire,</a:t>
                </a: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Electric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E</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r>
                                <a:rPr lang="en-US">
                                  <a:latin typeface="Cambria Math" panose="02040503050406030204" pitchFamily="18" charset="0"/>
                                </a:rPr>
                                <m:t>,</m:t>
                              </m:r>
                              <m:r>
                                <m:rPr>
                                  <m:sty m:val="p"/>
                                </m:rPr>
                                <a:rPr lang="en-US">
                                  <a:latin typeface="Cambria Math" panose="02040503050406030204" pitchFamily="18" charset="0"/>
                                </a:rPr>
                                <m:t>disp</m:t>
                              </m:r>
                            </m:sub>
                          </m:sSub>
                        </m:num>
                        <m:den>
                          <m:r>
                            <a:rPr lang="en-US">
                              <a:latin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πr</m:t>
                          </m:r>
                        </m:den>
                      </m:f>
                    </m:oMath>
                  </m:oMathPara>
                </a14:m>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Magnetic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H</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V</m:t>
                              </m:r>
                            </m:e>
                            <m:sub>
                              <m:r>
                                <m:rPr>
                                  <m:sty m:val="p"/>
                                </m:rPr>
                                <a:rPr lang="en-US">
                                  <a:latin typeface="Cambria Math" panose="02040503050406030204" pitchFamily="18" charset="0"/>
                                </a:rPr>
                                <m:t>m</m:t>
                              </m:r>
                            </m:sub>
                          </m:sSub>
                        </m:num>
                        <m:den>
                          <m:r>
                            <m:rPr>
                              <m:sty m:val="p"/>
                            </m:rPr>
                            <a:rPr lang="en-US">
                              <a:latin typeface="Cambria Math" panose="02040503050406030204" pitchFamily="18" charset="0"/>
                            </a:rPr>
                            <m:t>r</m:t>
                          </m:r>
                        </m:den>
                      </m:f>
                    </m:oMath>
                  </m:oMathPara>
                </a14:m>
                <a:endParaRPr lang="en-US" dirty="0" smtClean="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𝜋𝜀</m:t>
                        </m:r>
                      </m:num>
                      <m:den>
                        <m:r>
                          <m:rPr>
                            <m:sty m:val="p"/>
                          </m:rPr>
                          <a:rPr lang="en-US" b="0" i="0" smtClean="0">
                            <a:latin typeface="Cambria Math" panose="02040503050406030204" pitchFamily="18" charset="0"/>
                          </a:rPr>
                          <m:t>ln</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m:t>
                            </m:r>
                          </m:num>
                          <m:den>
                            <m:r>
                              <a:rPr lang="en-US" b="0" i="1" smtClean="0">
                                <a:latin typeface="Cambria Math" panose="02040503050406030204" pitchFamily="18" charset="0"/>
                              </a:rPr>
                              <m:t>𝑟</m:t>
                            </m:r>
                          </m:den>
                        </m:f>
                        <m:r>
                          <a:rPr lang="en-US" b="0" i="1" smtClean="0">
                            <a:latin typeface="Cambria Math" panose="02040503050406030204" pitchFamily="18" charset="0"/>
                          </a:rPr>
                          <m:t>)</m:t>
                        </m:r>
                      </m:den>
                    </m:f>
                  </m:oMath>
                </a14:m>
                <a:endParaRPr lang="en-US" dirty="0" smtClean="0"/>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sSub>
                      <m:sSubPr>
                        <m:ctrlPr>
                          <a:rPr lang="en-US" i="1">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𝐷</m:t>
                                </m:r>
                              </m:num>
                              <m:den>
                                <m:r>
                                  <a:rPr lang="en-US" i="1">
                                    <a:latin typeface="Cambria Math" panose="02040503050406030204" pitchFamily="18" charset="0"/>
                                  </a:rPr>
                                  <m:t>𝑟</m:t>
                                </m:r>
                              </m:den>
                            </m:f>
                          </m:e>
                        </m:d>
                      </m:e>
                    </m:func>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327469" cy="4351338"/>
              </a:xfrm>
              <a:blipFill>
                <a:blip r:embed="rId2"/>
                <a:stretch>
                  <a:fillRect l="-1260" t="-26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smtClean="0"/>
              <a:t>Modeling and Simulation of Magnetic Transmission Lines</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50</a:t>
            </a:fld>
            <a:endParaRPr lang="en-US"/>
          </a:p>
        </p:txBody>
      </p:sp>
      <p:pic>
        <p:nvPicPr>
          <p:cNvPr id="6" name="Content Placeholder 5"/>
          <p:cNvPicPr>
            <a:picLocks noChangeAspect="1"/>
          </p:cNvPicPr>
          <p:nvPr/>
        </p:nvPicPr>
        <p:blipFill rotWithShape="1">
          <a:blip r:embed="rId3"/>
          <a:srcRect l="17258" r="20836"/>
          <a:stretch/>
        </p:blipFill>
        <p:spPr>
          <a:xfrm>
            <a:off x="6439988" y="1870075"/>
            <a:ext cx="5499463" cy="4351338"/>
          </a:xfrm>
          <a:prstGeom prst="rect">
            <a:avLst/>
          </a:prstGeom>
          <a:ln>
            <a:solidFill>
              <a:schemeClr val="tx1"/>
            </a:solidFill>
          </a:ln>
        </p:spPr>
      </p:pic>
    </p:spTree>
    <p:extLst>
      <p:ext uri="{BB962C8B-B14F-4D97-AF65-F5344CB8AC3E}">
        <p14:creationId xmlns:p14="http://schemas.microsoft.com/office/powerpoint/2010/main" val="3120342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a:t>
            </a:r>
            <a:r>
              <a:rPr lang="en-US" dirty="0" smtClean="0">
                <a:latin typeface="Times New Roman" pitchFamily="18" charset="0"/>
                <a:cs typeface="Times New Roman" pitchFamily="18" charset="0"/>
              </a:rPr>
              <a:t>    Method </a:t>
            </a:r>
            <a:r>
              <a:rPr lang="en-US" dirty="0">
                <a:latin typeface="Times New Roman" pitchFamily="18" charset="0"/>
                <a:cs typeface="Times New Roman" pitchFamily="18" charset="0"/>
              </a:rPr>
              <a:t>(1966)</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a:t>
            </a:r>
            <a:r>
              <a:rPr lang="en-US" dirty="0" smtClean="0">
                <a:latin typeface="Times New Roman" pitchFamily="18" charset="0"/>
                <a:cs typeface="Times New Roman" pitchFamily="18" charset="0"/>
              </a:rPr>
              <a:t>Lattice </a:t>
            </a:r>
            <a:r>
              <a:rPr lang="en-US" dirty="0">
                <a:latin typeface="Times New Roman" pitchFamily="18" charset="0"/>
                <a:cs typeface="Times New Roman" pitchFamily="18" charset="0"/>
              </a:rPr>
              <a:t>(1966)</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54</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a:t>
            </a:r>
            <a:r>
              <a:rPr lang="en-US" dirty="0" smtClean="0">
                <a:latin typeface="Times New Roman" pitchFamily="18" charset="0"/>
                <a:cs typeface="Times New Roman" pitchFamily="18" charset="0"/>
              </a:rPr>
              <a:t>MEEP Simulator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a:t>
            </a:r>
            <a:r>
              <a:rPr lang="en-US" dirty="0">
                <a:latin typeface="Times New Roman" pitchFamily="18" charset="0"/>
                <a:cs typeface="Times New Roman" pitchFamily="18" charset="0"/>
              </a:rPr>
              <a:t>: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 Dispersion of Permeability</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823857" cy="4530726"/>
              </a:xfrm>
            </p:spPr>
            <p:txBody>
              <a:bodyPr>
                <a:normAutofit fontScale="70000" lnSpcReduction="20000"/>
              </a:bodyPr>
              <a:lstStyle/>
              <a:p>
                <a:pPr>
                  <a:lnSpc>
                    <a:spcPct val="110000"/>
                  </a:lnSpc>
                </a:pPr>
                <a:r>
                  <a:rPr lang="en-US" dirty="0" smtClean="0">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p>
              <a:p>
                <a:pPr marL="0" indent="0">
                  <a:lnSpc>
                    <a:spcPct val="110000"/>
                  </a:lnSpc>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a:lnSpc>
                    <a:spcPct val="110000"/>
                  </a:lnSpc>
                </a:pP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smtClean="0">
                    <a:latin typeface="Times New Roman" pitchFamily="18" charset="0"/>
                    <a:cs typeface="Times New Roman" pitchFamily="18" charset="0"/>
                  </a:rPr>
                  <a:t>is </a:t>
                </a:r>
                <a:r>
                  <a:rPr lang="en-US" dirty="0">
                    <a:latin typeface="Times New Roman" pitchFamily="18" charset="0"/>
                    <a:cs typeface="Times New Roman" pitchFamily="18" charset="0"/>
                  </a:rPr>
                  <a:t>represented as a sum of </a:t>
                </a:r>
                <a:r>
                  <a:rPr lang="en-US" dirty="0" smtClean="0">
                    <a:latin typeface="Times New Roman" pitchFamily="18" charset="0"/>
                    <a:cs typeface="Times New Roman" pitchFamily="18" charset="0"/>
                  </a:rPr>
                  <a:t>a resonance term </a:t>
                </a:r>
                <a:r>
                  <a:rPr lang="en-US" dirty="0">
                    <a:latin typeface="Times New Roman" pitchFamily="18" charset="0"/>
                    <a:cs typeface="Times New Roman" pitchFamily="18" charset="0"/>
                  </a:rPr>
                  <a:t>and a term for frequency independent </a:t>
                </a:r>
                <a:r>
                  <a:rPr lang="en-US" dirty="0" smtClean="0">
                    <a:latin typeface="Times New Roman" pitchFamily="18" charset="0"/>
                    <a:cs typeface="Times New Roman" pitchFamily="18" charset="0"/>
                  </a:rPr>
                  <a:t>permeability.</a:t>
                </a:r>
                <a:endParaRPr lang="en-US" dirty="0">
                  <a:latin typeface="Times New Roman" pitchFamily="18" charset="0"/>
                  <a:cs typeface="Times New Roman"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𝜔𝛾</m:t>
                          </m:r>
                        </m:den>
                      </m:f>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lnSpc>
                    <a:spcPct val="110000"/>
                  </a:lnSpc>
                  <a:buNone/>
                </a:pP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𝑜</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r>
                      <a:rPr lang="en-US" b="0" i="1" smtClean="0">
                        <a:latin typeface="Cambria Math" panose="02040503050406030204" pitchFamily="18" charset="0"/>
                      </a:rPr>
                      <m:t> </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823857" cy="4530726"/>
              </a:xfrm>
              <a:blipFill>
                <a:blip r:embed="rId2"/>
                <a:stretch>
                  <a:fillRect l="-1152" t="-1344" r="-199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59</a:t>
            </a:fld>
            <a:endParaRPr lang="en-US">
              <a:latin typeface="Times New Roman" pitchFamily="18" charset="0"/>
              <a:cs typeface="Times New Roman" pitchFamily="18" charset="0"/>
            </a:endParaRPr>
          </a:p>
        </p:txBody>
      </p:sp>
      <p:pic>
        <p:nvPicPr>
          <p:cNvPr id="6" name="Picture 4" descr="Image result for drude lorentz susceptibility"/>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6662057" y="1671386"/>
            <a:ext cx="5442237" cy="45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5258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smtClean="0">
                <a:latin typeface="Times New Roman" pitchFamily="18" charset="0"/>
                <a:cs typeface="Times New Roman" pitchFamily="18" charset="0"/>
              </a:rPr>
              <a:t>Ferrite loaded </a:t>
            </a:r>
            <a:r>
              <a:rPr lang="en-US" dirty="0" err="1" smtClean="0">
                <a:latin typeface="Times New Roman" pitchFamily="18" charset="0"/>
                <a:cs typeface="Times New Roman" pitchFamily="18" charset="0"/>
              </a:rPr>
              <a:t>Microstrip</a:t>
            </a:r>
            <a:r>
              <a:rPr lang="en-US" smtClean="0">
                <a:latin typeface="Times New Roman" pitchFamily="18" charset="0"/>
                <a:cs typeface="Times New Roman" pitchFamily="18" charset="0"/>
              </a:rPr>
              <a:t> Patch </a:t>
            </a:r>
            <a:r>
              <a:rPr lang="en-US" dirty="0" smtClean="0">
                <a:latin typeface="Times New Roman" pitchFamily="18" charset="0"/>
                <a:cs typeface="Times New Roman" pitchFamily="18" charset="0"/>
              </a:rPr>
              <a:t>Antennas, Directional </a:t>
            </a:r>
            <a:r>
              <a:rPr lang="en-US" dirty="0">
                <a:latin typeface="Times New Roman" pitchFamily="18" charset="0"/>
                <a:cs typeface="Times New Roman" pitchFamily="18" charset="0"/>
              </a:rPr>
              <a:t>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Magnetic Energy Minimization Problem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5"/>
            <a:ext cx="6320246" cy="4718866"/>
          </a:xfrm>
        </p:spPr>
        <p:txBody>
          <a:bodyPr>
            <a:normAutofit lnSpcReduction="10000"/>
          </a:bodyPr>
          <a:lstStyle/>
          <a:p>
            <a:pPr marL="0" indent="0">
              <a:buNone/>
            </a:pPr>
            <a:r>
              <a:rPr lang="en-US" dirty="0" smtClean="0">
                <a:latin typeface="Times New Roman" panose="02020603050405020304" pitchFamily="18" charset="0"/>
                <a:cs typeface="Times New Roman" panose="02020603050405020304" pitchFamily="18" charset="0"/>
              </a:rPr>
              <a:t>Magnetic Energy is composed of:</a:t>
            </a:r>
          </a:p>
          <a:p>
            <a:pPr marL="514350" indent="-514350">
              <a:buAutoNum type="arabicPeriod"/>
            </a:pPr>
            <a:r>
              <a:rPr lang="en-US" dirty="0" smtClean="0">
                <a:latin typeface="Times New Roman" panose="02020603050405020304" pitchFamily="18" charset="0"/>
                <a:cs typeface="Times New Roman" panose="02020603050405020304" pitchFamily="18" charset="0"/>
              </a:rPr>
              <a:t>Exchange Energy: Interactions with neighboring dipoles.</a:t>
            </a:r>
          </a:p>
          <a:p>
            <a:pPr marL="514350" indent="-514350">
              <a:buAutoNum type="arabicPeriod"/>
            </a:pPr>
            <a:r>
              <a:rPr lang="en-US" dirty="0" smtClean="0">
                <a:latin typeface="Times New Roman" panose="02020603050405020304" pitchFamily="18" charset="0"/>
                <a:cs typeface="Times New Roman" panose="02020603050405020304" pitchFamily="18" charset="0"/>
              </a:rPr>
              <a:t>Anisotropy Energy: Difficulty of Alignment depends on the direction.</a:t>
            </a:r>
          </a:p>
          <a:p>
            <a:pPr marL="514350" indent="-514350">
              <a:buAutoNum type="arabicPeriod"/>
            </a:pPr>
            <a:r>
              <a:rPr lang="en-US" dirty="0" smtClean="0">
                <a:latin typeface="Times New Roman" panose="02020603050405020304" pitchFamily="18" charset="0"/>
                <a:cs typeface="Times New Roman" panose="02020603050405020304" pitchFamily="18" charset="0"/>
              </a:rPr>
              <a:t>Zeeman Energy: Interaction with external applied field (</a:t>
            </a:r>
            <a:r>
              <a:rPr lang="en-US" dirty="0" err="1" smtClean="0">
                <a:latin typeface="Times New Roman" panose="02020603050405020304" pitchFamily="18" charset="0"/>
                <a:cs typeface="Times New Roman" panose="02020603050405020304" pitchFamily="18" charset="0"/>
              </a:rPr>
              <a:t>H</a:t>
            </a:r>
            <a:r>
              <a:rPr lang="en-US" sz="1700" dirty="0" err="1" smtClean="0">
                <a:latin typeface="Times New Roman" panose="02020603050405020304" pitchFamily="18" charset="0"/>
                <a:cs typeface="Times New Roman" panose="02020603050405020304" pitchFamily="18" charset="0"/>
              </a:rPr>
              <a:t>applied</a:t>
            </a:r>
            <a:r>
              <a:rPr lang="en-US" dirty="0" smtClean="0">
                <a:latin typeface="Times New Roman" panose="02020603050405020304" pitchFamily="18" charset="0"/>
                <a:cs typeface="Times New Roman" panose="02020603050405020304" pitchFamily="18" charset="0"/>
              </a:rPr>
              <a:t>).</a:t>
            </a:r>
          </a:p>
          <a:p>
            <a:pPr marL="514350" indent="-514350">
              <a:buAutoNum type="arabicPeriod"/>
            </a:pPr>
            <a:r>
              <a:rPr lang="en-US" dirty="0" smtClean="0">
                <a:latin typeface="Times New Roman" panose="02020603050405020304" pitchFamily="18" charset="0"/>
                <a:cs typeface="Times New Roman" panose="02020603050405020304" pitchFamily="18" charset="0"/>
              </a:rPr>
              <a:t>Demagnetizing Field (H field) Energy: The field due to net magnetic moment of bound volume/ surface magnetic poles.</a:t>
            </a: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60</a:t>
            </a:fld>
            <a:endParaRPr lang="en-US"/>
          </a:p>
        </p:txBody>
      </p:sp>
      <p:pic>
        <p:nvPicPr>
          <p:cNvPr id="13" name="Picture 12"/>
          <p:cNvPicPr>
            <a:picLocks noChangeAspect="1"/>
          </p:cNvPicPr>
          <p:nvPr/>
        </p:nvPicPr>
        <p:blipFill>
          <a:blip r:embed="rId2"/>
          <a:stretch>
            <a:fillRect/>
          </a:stretch>
        </p:blipFill>
        <p:spPr>
          <a:xfrm>
            <a:off x="7334434" y="1825625"/>
            <a:ext cx="4019366" cy="4502212"/>
          </a:xfrm>
          <a:prstGeom prst="rect">
            <a:avLst/>
          </a:prstGeom>
        </p:spPr>
      </p:pic>
    </p:spTree>
    <p:extLst>
      <p:ext uri="{BB962C8B-B14F-4D97-AF65-F5344CB8AC3E}">
        <p14:creationId xmlns:p14="http://schemas.microsoft.com/office/powerpoint/2010/main" val="17493056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8344989" cy="4530725"/>
              </a:xfrm>
            </p:spPr>
            <p:txBody>
              <a:bodyPr>
                <a:normAutofit fontScale="62500" lnSpcReduction="20000"/>
              </a:bodyPr>
              <a:lstStyle/>
              <a:p>
                <a:pPr lvl="0">
                  <a:lnSpc>
                    <a:spcPct val="120000"/>
                  </a:lnSpc>
                </a:pPr>
                <a:r>
                  <a:rPr lang="en-US" dirty="0" smtClean="0">
                    <a:latin typeface="Times New Roman" panose="02020603050405020304" pitchFamily="18" charset="0"/>
                    <a:cs typeface="Times New Roman" panose="02020603050405020304" pitchFamily="18" charset="0"/>
                  </a:rPr>
                  <a:t>Landau-</a:t>
                </a:r>
                <a:r>
                  <a:rPr lang="en-US" dirty="0" err="1">
                    <a:latin typeface="Times New Roman" panose="02020603050405020304" pitchFamily="18" charset="0"/>
                    <a:cs typeface="Times New Roman" panose="02020603050405020304" pitchFamily="18" charset="0"/>
                  </a:rPr>
                  <a:t>Lifshitz</a:t>
                </a:r>
                <a:r>
                  <a:rPr lang="en-US" dirty="0">
                    <a:latin typeface="Times New Roman" panose="02020603050405020304" pitchFamily="18" charset="0"/>
                    <a:cs typeface="Times New Roman" panose="02020603050405020304" pitchFamily="18" charset="0"/>
                  </a:rPr>
                  <a:t>-Gilbert model (1955) describes the </a:t>
                </a:r>
                <a:r>
                  <a:rPr lang="en-US" dirty="0" smtClean="0">
                    <a:latin typeface="Times New Roman" panose="02020603050405020304" pitchFamily="18" charset="0"/>
                    <a:cs typeface="Times New Roman" panose="02020603050405020304" pitchFamily="18" charset="0"/>
                  </a:rPr>
                  <a:t>damped </a:t>
                </a:r>
                <a:r>
                  <a:rPr lang="en-US" dirty="0" err="1" smtClean="0">
                    <a:latin typeface="Times New Roman" panose="02020603050405020304" pitchFamily="18" charset="0"/>
                    <a:cs typeface="Times New Roman" panose="02020603050405020304" pitchFamily="18" charset="0"/>
                  </a:rPr>
                  <a:t>precessional</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motion of saturated magnetic dipoles in a </a:t>
                </a:r>
                <a:r>
                  <a:rPr lang="en-US" dirty="0" smtClean="0">
                    <a:latin typeface="Times New Roman" panose="02020603050405020304" pitchFamily="18" charset="0"/>
                    <a:cs typeface="Times New Roman" panose="02020603050405020304" pitchFamily="18" charset="0"/>
                  </a:rPr>
                  <a:t>static bias magnetic </a:t>
                </a:r>
                <a:r>
                  <a:rPr lang="en-US" dirty="0" smtClean="0">
                    <a:latin typeface="Times New Roman" panose="02020603050405020304" pitchFamily="18" charset="0"/>
                    <a:cs typeface="Times New Roman" panose="02020603050405020304" pitchFamily="18" charset="0"/>
                  </a:rPr>
                  <a:t>field. </a:t>
                </a:r>
                <a:endParaRPr lang="en-US" dirty="0">
                  <a:latin typeface="Times New Roman" panose="02020603050405020304" pitchFamily="18" charset="0"/>
                  <a:cs typeface="Times New Roman" panose="020206030504050203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r>
                        <a:rPr lang="en-US" i="1">
                          <a:latin typeface="Cambria Math" panose="02040503050406030204" pitchFamily="18" charset="0"/>
                        </a:rPr>
                        <m:t>=</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1" i="1">
                          <a:latin typeface="Cambria Math" panose="02040503050406030204" pitchFamily="18" charset="0"/>
                          <a:ea typeface="Cambria Math" panose="02040503050406030204" pitchFamily="18" charset="0"/>
                        </a:rPr>
                        <m:t>𝑴</m:t>
                      </m:r>
                      <m:r>
                        <a:rPr lang="en-US"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𝑯</m:t>
                          </m:r>
                        </m:e>
                        <m:sub>
                          <m:r>
                            <a:rPr lang="en-US" b="1" i="1" smtClean="0">
                              <a:latin typeface="Cambria Math" panose="02040503050406030204" pitchFamily="18" charset="0"/>
                              <a:ea typeface="Cambria Math" panose="02040503050406030204" pitchFamily="18" charset="0"/>
                            </a:rPr>
                            <m:t>𝒆𝒇𝒇</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b="1" i="1" smtClean="0">
                          <a:latin typeface="Cambria Math" panose="02040503050406030204" pitchFamily="18" charset="0"/>
                          <a:ea typeface="Cambria Math" panose="02040503050406030204" pitchFamily="18" charset="0"/>
                        </a:rPr>
                        <m:t>𝑴</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oMath>
                  </m:oMathPara>
                </a14:m>
                <a:endParaRPr lang="en-US" b="1" dirty="0">
                  <a:latin typeface="Times New Roman" panose="02020603050405020304" pitchFamily="18" charset="0"/>
                  <a:cs typeface="Times New Roman" panose="02020603050405020304" pitchFamily="18" charset="0"/>
                </a:endParaRPr>
              </a:p>
              <a:p>
                <a:pPr marL="0" indent="0">
                  <a:lnSpc>
                    <a:spcPct val="120000"/>
                  </a:lnSpc>
                  <a:buNone/>
                </a:pPr>
                <a14:m>
                  <m:oMath xmlns:m="http://schemas.openxmlformats.org/officeDocument/2006/math">
                    <m:r>
                      <a:rPr lang="en-US" b="1" i="1">
                        <a:latin typeface="Cambria Math" panose="02040503050406030204" pitchFamily="18" charset="0"/>
                      </a:rPr>
                      <m:t>𝑴</m:t>
                    </m:r>
                  </m:oMath>
                </a14:m>
                <a:r>
                  <a:rPr lang="en-US" dirty="0">
                    <a:latin typeface="Times New Roman" panose="02020603050405020304" pitchFamily="18" charset="0"/>
                    <a:cs typeface="Times New Roman" panose="02020603050405020304" pitchFamily="18" charset="0"/>
                  </a:rPr>
                  <a:t>describes the linear deviation of magnetization from its static equilibrium value. </a:t>
                </a:r>
                <a:r>
                  <a:rPr lang="en-US" b="1" dirty="0" smtClean="0">
                    <a:latin typeface="Times New Roman" panose="02020603050405020304" pitchFamily="18" charset="0"/>
                    <a:cs typeface="Times New Roman" panose="02020603050405020304" pitchFamily="18" charset="0"/>
                  </a:rPr>
                  <a:t>M </a:t>
                </a:r>
                <a:r>
                  <a:rPr lang="en-US" dirty="0" err="1" smtClean="0">
                    <a:latin typeface="Times New Roman" panose="02020603050405020304" pitchFamily="18" charset="0"/>
                    <a:cs typeface="Times New Roman" panose="02020603050405020304" pitchFamily="18" charset="0"/>
                  </a:rPr>
                  <a:t>Precesses</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occurs around </a:t>
                </a:r>
                <a:r>
                  <a:rPr lang="en-US" dirty="0" smtClean="0">
                    <a:latin typeface="Times New Roman" panose="02020603050405020304" pitchFamily="18" charset="0"/>
                    <a:cs typeface="Times New Roman" panose="02020603050405020304" pitchFamily="18" charset="0"/>
                  </a:rPr>
                  <a:t>the effective Magnetic Field Intensity </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𝑯</m:t>
                        </m:r>
                      </m:e>
                      <m:sub>
                        <m:r>
                          <a:rPr lang="en-US" b="1" i="1">
                            <a:latin typeface="Cambria Math" panose="02040503050406030204" pitchFamily="18" charset="0"/>
                            <a:ea typeface="Cambria Math" panose="02040503050406030204" pitchFamily="18" charset="0"/>
                          </a:rPr>
                          <m:t>𝒆𝒇𝒇</m:t>
                        </m:r>
                      </m:sub>
                    </m:sSub>
                  </m:oMath>
                </a14:m>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rPr>
                      <m:t>𝛾</m:t>
                    </m:r>
                  </m:oMath>
                </a14:m>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represents </a:t>
                </a:r>
                <a:r>
                  <a:rPr lang="en-US" dirty="0" smtClean="0">
                    <a:latin typeface="Times New Roman" panose="02020603050405020304" pitchFamily="18" charset="0"/>
                    <a:cs typeface="Times New Roman" panose="02020603050405020304" pitchFamily="18" charset="0"/>
                  </a:rPr>
                  <a:t>gyromagnetic ratio,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the </a:t>
                </a:r>
                <a:r>
                  <a:rPr lang="en-US" dirty="0" smtClean="0">
                    <a:latin typeface="Times New Roman" panose="02020603050405020304" pitchFamily="18" charset="0"/>
                    <a:cs typeface="Times New Roman" panose="02020603050405020304" pitchFamily="18" charset="0"/>
                  </a:rPr>
                  <a:t>Gilbert </a:t>
                </a:r>
                <a:r>
                  <a:rPr lang="en-US" dirty="0">
                    <a:latin typeface="Times New Roman" panose="02020603050405020304" pitchFamily="18" charset="0"/>
                    <a:cs typeface="Times New Roman" panose="02020603050405020304" pitchFamily="18" charset="0"/>
                  </a:rPr>
                  <a:t>damping </a:t>
                </a:r>
                <a:r>
                  <a:rPr lang="en-US" dirty="0" smtClean="0">
                    <a:latin typeface="Times New Roman" panose="02020603050405020304" pitchFamily="18" charset="0"/>
                    <a:cs typeface="Times New Roman" panose="02020603050405020304" pitchFamily="18" charset="0"/>
                  </a:rPr>
                  <a:t>factor. </a:t>
                </a:r>
                <a:endParaRPr lang="en-US" dirty="0">
                  <a:latin typeface="Times New Roman" pitchFamily="18" charset="0"/>
                  <a:cs typeface="Times New Roman" pitchFamily="18" charset="0"/>
                </a:endParaRPr>
              </a:p>
              <a:p>
                <a:pPr>
                  <a:lnSpc>
                    <a:spcPct val="120000"/>
                  </a:lnSpc>
                </a:pPr>
                <a:r>
                  <a:rPr lang="en-US" dirty="0">
                    <a:latin typeface="Times New Roman" pitchFamily="18" charset="0"/>
                    <a:cs typeface="Times New Roman" pitchFamily="18" charset="0"/>
                  </a:rPr>
                  <a:t>For </a:t>
                </a:r>
                <a:r>
                  <a:rPr lang="en-US" dirty="0" smtClean="0">
                    <a:latin typeface="Times New Roman" panose="02020603050405020304" pitchFamily="18" charset="0"/>
                    <a:cs typeface="Times New Roman" panose="02020603050405020304" pitchFamily="18" charset="0"/>
                  </a:rPr>
                  <a:t>ferromagnetic media biased in the z-direction </a:t>
                </a:r>
                <a:r>
                  <a:rPr lang="en-US" b="1" dirty="0" smtClean="0">
                    <a:latin typeface="Times New Roman" pitchFamily="18" charset="0"/>
                    <a:cs typeface="Times New Roman" pitchFamily="18" charset="0"/>
                  </a:rPr>
                  <a:t>b=</a:t>
                </a:r>
                <a:r>
                  <a:rPr lang="en-US" dirty="0" smtClean="0">
                    <a:latin typeface="Times New Roman" panose="02020603050405020304" pitchFamily="18" charset="0"/>
                    <a:cs typeface="Times New Roman" panose="02020603050405020304" pitchFamily="18" charset="0"/>
                  </a:rPr>
                  <a:t>1 </a:t>
                </a:r>
                <a14:m>
                  <m:oMath xmlns:m="http://schemas.openxmlformats.org/officeDocument/2006/math">
                    <m:acc>
                      <m:accPr>
                        <m:chr m:val="̂"/>
                        <m:ctrlPr>
                          <a:rPr lang="en-US" b="1" i="1" smtClean="0">
                            <a:latin typeface="Cambria Math" panose="02040503050406030204" pitchFamily="18" charset="0"/>
                            <a:cs typeface="Times New Roman" pitchFamily="18" charset="0"/>
                          </a:rPr>
                        </m:ctrlPr>
                      </m:accPr>
                      <m:e>
                        <m:r>
                          <a:rPr lang="en-US" b="1" i="1" smtClean="0">
                            <a:latin typeface="Cambria Math" panose="02040503050406030204" pitchFamily="18" charset="0"/>
                            <a:cs typeface="Times New Roman" pitchFamily="18" charset="0"/>
                          </a:rPr>
                          <m:t>𝒛</m:t>
                        </m:r>
                      </m:e>
                    </m:acc>
                  </m:oMath>
                </a14:m>
                <a:r>
                  <a:rPr lang="en-US" dirty="0" smtClean="0">
                    <a:latin typeface="Times New Roman" panose="02020603050405020304" pitchFamily="18" charset="0"/>
                    <a:cs typeface="Times New Roman" panose="02020603050405020304" pitchFamily="18" charset="0"/>
                  </a:rPr>
                  <a:t>, a non-diagonal </a:t>
                </a:r>
                <a:r>
                  <a:rPr lang="en-US" dirty="0">
                    <a:latin typeface="Times New Roman" pitchFamily="18" charset="0"/>
                    <a:cs typeface="Times New Roman" pitchFamily="18" charset="0"/>
                  </a:rPr>
                  <a:t>susceptibility tensor is used to relate Magnetization and Field </a:t>
                </a:r>
                <a:r>
                  <a:rPr lang="en-US" dirty="0" smtClean="0">
                    <a:latin typeface="Times New Roman" panose="02020603050405020304" pitchFamily="18" charset="0"/>
                    <a:cs typeface="Times New Roman" panose="02020603050405020304" pitchFamily="18" charset="0"/>
                  </a:rPr>
                  <a:t>intensity </a:t>
                </a:r>
                <a:r>
                  <a:rPr lang="en-US" b="1" dirty="0" smtClean="0">
                    <a:latin typeface="Times New Roman" pitchFamily="18" charset="0"/>
                    <a:cs typeface="Times New Roman" pitchFamily="18" charset="0"/>
                  </a:rPr>
                  <a:t>M</a:t>
                </a:r>
                <a:r>
                  <a:rPr lang="en-US" dirty="0" smtClean="0">
                    <a:latin typeface="Times New Roman" panose="02020603050405020304" pitchFamily="18" charset="0"/>
                    <a:cs typeface="Times New Roman" panose="02020603050405020304" pitchFamily="18" charset="0"/>
                  </a:rPr>
                  <a:t>=</a:t>
                </a:r>
                <a:r>
                  <a:rPr lang="en-US" dirty="0"/>
                  <a:t> </a:t>
                </a:r>
                <a14:m>
                  <m:oMath xmlns:m="http://schemas.openxmlformats.org/officeDocument/2006/math">
                    <m:r>
                      <a:rPr lang="en-US" i="1">
                        <a:latin typeface="Cambria Math" panose="02040503050406030204" pitchFamily="18" charset="0"/>
                      </a:rPr>
                      <m:t>𝜒</m:t>
                    </m:r>
                    <m:r>
                      <a:rPr lang="en-US" i="1">
                        <a:latin typeface="Cambria Math" panose="02040503050406030204" pitchFamily="18" charset="0"/>
                      </a:rPr>
                      <m:t> </m:t>
                    </m:r>
                  </m:oMath>
                </a14:m>
                <a:r>
                  <a:rPr lang="en-US" b="1" dirty="0" smtClean="0">
                    <a:latin typeface="Times New Roman" pitchFamily="18" charset="0"/>
                    <a:cs typeface="Times New Roman" pitchFamily="18" charset="0"/>
                  </a:rPr>
                  <a:t>H</a:t>
                </a:r>
                <a:r>
                  <a:rPr lang="en-US" dirty="0" smtClean="0">
                    <a:latin typeface="Times New Roman" panose="02020603050405020304" pitchFamily="18" charset="0"/>
                    <a:cs typeface="Times New Roman" panose="02020603050405020304" pitchFamily="18" charset="0"/>
                  </a:rPr>
                  <a:t>. </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lgn="ctr">
                  <a:buNone/>
                </a:pPr>
                <a14:m>
                  <m:oMath xmlns:m="http://schemas.openxmlformats.org/officeDocument/2006/math">
                    <m:r>
                      <a:rPr lang="en-US" b="1" i="1">
                        <a:latin typeface="Cambria Math" panose="02040503050406030204" pitchFamily="18" charset="0"/>
                      </a:rPr>
                      <m:t>𝑴</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a14:m>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f>
                      <m:fPr>
                        <m:ctrlPr>
                          <a:rPr lang="en-US" i="1" dirty="0" smtClean="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b="0" i="1" smtClean="0">
                            <a:latin typeface="Cambria Math" panose="02040503050406030204" pitchFamily="18" charset="0"/>
                          </a:rPr>
                          <m:t>)</m:t>
                        </m:r>
                      </m:num>
                      <m:den>
                        <m:sSup>
                          <m:sSupPr>
                            <m:ctrlPr>
                              <a:rPr lang="en-US" i="1" dirty="0" smtClean="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b="0" i="1" dirty="0" smtClean="0">
                                <a:latin typeface="Cambria Math" panose="02040503050406030204" pitchFamily="18" charset="0"/>
                                <a:cs typeface="Times New Roman" pitchFamily="18" charset="0"/>
                              </a:rPr>
                              <m:t>2</m:t>
                            </m:r>
                          </m:sup>
                        </m:sSup>
                        <m:r>
                          <a:rPr lang="en-US" b="0" i="1" dirty="0" smtClean="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den>
                    </m:f>
                  </m:oMath>
                </a14:m>
                <a:r>
                  <a:rPr lang="en-US" dirty="0" smtClean="0">
                    <a:latin typeface="Times New Roman" panose="02020603050405020304" pitchFamily="18" charset="0"/>
                    <a:cs typeface="Times New Roman" panose="02020603050405020304" pitchFamily="18" charset="0"/>
                  </a:rPr>
                  <a:t> , </a:t>
                </a:r>
                <a14:m>
                  <m:oMath xmlns:m="http://schemas.openxmlformats.org/officeDocument/2006/math">
                    <m:r>
                      <a:rPr lang="en-US" i="1">
                        <a:latin typeface="Cambria Math" panose="02040503050406030204" pitchFamily="18" charset="0"/>
                      </a:rPr>
                      <m:t>𝜂</m:t>
                    </m:r>
                  </m:oMath>
                </a14:m>
                <a:r>
                  <a:rPr lang="en-US" dirty="0" smtClean="0">
                    <a:latin typeface="Times New Roman" panose="02020603050405020304" pitchFamily="18" charset="0"/>
                    <a:cs typeface="Times New Roman" panose="02020603050405020304" pitchFamily="18" charset="0"/>
                  </a:rPr>
                  <a:t>= </a:t>
                </a:r>
                <a14:m>
                  <m:oMath xmlns:m="http://schemas.openxmlformats.org/officeDocument/2006/math">
                    <m:f>
                      <m:fPr>
                        <m:ctrlPr>
                          <a:rPr lang="en-US" i="1" dirty="0" smtClean="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rPr>
                          <m:t>)</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m:t>
                            </m:r>
                          </m:e>
                          <m:sup>
                            <m:r>
                              <a:rPr lang="en-US" i="1">
                                <a:latin typeface="Cambria Math" panose="02040503050406030204" pitchFamily="18" charset="0"/>
                              </a:rPr>
                              <m:t>2</m:t>
                            </m:r>
                          </m:sup>
                        </m:sSup>
                      </m:den>
                    </m:f>
                  </m:oMath>
                </a14:m>
                <a:r>
                  <a:rPr lang="en-US" dirty="0" smtClean="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r>
                      <a:rPr lang="en-US" b="0" i="1" dirty="0" smtClean="0">
                        <a:latin typeface="Cambria Math" panose="02040503050406030204" pitchFamily="18" charset="0"/>
                        <a:cs typeface="Times New Roman" pitchFamily="18" charset="0"/>
                      </a:rPr>
                      <m:t>0</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8344989" cy="4530725"/>
              </a:xfrm>
              <a:blipFill>
                <a:blip r:embed="rId2"/>
                <a:stretch>
                  <a:fillRect l="-658" t="-672" r="-87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61</a:t>
            </a:fld>
            <a:endParaRPr lang="en-US">
              <a:latin typeface="Times New Roman" pitchFamily="18" charset="0"/>
              <a:cs typeface="Times New Roman" pitchFamily="18" charset="0"/>
            </a:endParaRPr>
          </a:p>
        </p:txBody>
      </p:sp>
      <p:pic>
        <p:nvPicPr>
          <p:cNvPr id="2050" name="Picture 2" descr="https://upload.wikimedia.org/wikipedia/commons/e/ec/Damped_Magnetization_Precess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4189" y="2711652"/>
            <a:ext cx="2295525"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9112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a:t>
            </a:r>
            <a:r>
              <a:rPr lang="en-US" dirty="0" err="1" smtClean="0">
                <a:latin typeface="Times New Roman" panose="02020603050405020304" pitchFamily="18" charset="0"/>
                <a:cs typeface="Times New Roman" panose="02020603050405020304" pitchFamily="18" charset="0"/>
              </a:rPr>
              <a:t>Gyromagnetism</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Larmor</a:t>
                </a:r>
                <a:r>
                  <a:rPr lang="en-US" dirty="0" smtClean="0">
                    <a:latin typeface="Times New Roman" panose="02020603050405020304" pitchFamily="18" charset="0"/>
                    <a:cs typeface="Times New Roman" panose="02020603050405020304" pitchFamily="18" charset="0"/>
                  </a:rPr>
                  <a:t> Precession Frequency </a:t>
                </a:r>
                <a:r>
                  <a:rPr lang="en-US" smtClean="0">
                    <a:latin typeface="Times New Roman" panose="02020603050405020304" pitchFamily="18" charset="0"/>
                    <a:cs typeface="Times New Roman" panose="02020603050405020304" pitchFamily="18" charset="0"/>
                  </a:rPr>
                  <a:t>for Gyromagnetic </a:t>
                </a:r>
                <a:r>
                  <a:rPr lang="en-US" dirty="0" smtClean="0">
                    <a:latin typeface="Times New Roman" panose="02020603050405020304" pitchFamily="18" charset="0"/>
                    <a:cs typeface="Times New Roman" panose="02020603050405020304" pitchFamily="18" charset="0"/>
                  </a:rPr>
                  <a:t>materials placed in a static magnetic field has the relation: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40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62</a:t>
            </a:fld>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Gyromagnetic Ratio </a:t>
                          </a:r>
                          <a14:m>
                            <m:oMath xmlns:m="http://schemas.openxmlformats.org/officeDocument/2006/math">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oMath>
                          </a14:m>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83836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Manganese – 53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b="0" i="1" smtClean="0">
                                      <a:latin typeface="Cambria Math" panose="02040503050406030204" pitchFamily="18" charset="0"/>
                                      <a:cs typeface="Times New Roman" panose="02020603050405020304" pitchFamily="18" charset="0"/>
                                    </a:rPr>
                                    <m:t>25</m:t>
                                  </m:r>
                                </m:sub>
                                <m:sup>
                                  <m:r>
                                    <a:rPr lang="en-US" b="0" i="1" smtClean="0">
                                      <a:latin typeface="Cambria Math" panose="02040503050406030204" pitchFamily="18" charset="0"/>
                                      <a:cs typeface="Times New Roman" panose="02020603050405020304" pitchFamily="18" charset="0"/>
                                    </a:rPr>
                                    <m:t>53</m:t>
                                  </m:r>
                                </m:sup>
                                <m:e>
                                  <m:r>
                                    <a:rPr lang="en-US" b="0" i="1" smtClean="0">
                                      <a:latin typeface="Cambria Math" panose="02040503050406030204" pitchFamily="18" charset="0"/>
                                      <a:cs typeface="Times New Roman" panose="02020603050405020304" pitchFamily="18" charset="0"/>
                                    </a:rPr>
                                    <m:t>𝑀𝑛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10.94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Iron</a:t>
                          </a:r>
                          <a:r>
                            <a:rPr lang="en-US" baseline="0" dirty="0" smtClean="0">
                              <a:latin typeface="Times New Roman" panose="02020603050405020304" pitchFamily="18" charset="0"/>
                              <a:cs typeface="Times New Roman" panose="02020603050405020304" pitchFamily="18" charset="0"/>
                            </a:rPr>
                            <a:t> – 57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6</m:t>
                                  </m:r>
                                </m:sub>
                                <m:sup>
                                  <m:r>
                                    <a:rPr lang="en-US" b="0" i="1" smtClean="0">
                                      <a:latin typeface="Cambria Math" panose="02040503050406030204" pitchFamily="18" charset="0"/>
                                      <a:cs typeface="Times New Roman" panose="02020603050405020304" pitchFamily="18" charset="0"/>
                                    </a:rPr>
                                    <m:t>57</m:t>
                                  </m:r>
                                </m:sup>
                                <m:e>
                                  <m:r>
                                    <a:rPr lang="en-US" b="0" i="1" smtClean="0">
                                      <a:latin typeface="Cambria Math" panose="02040503050406030204" pitchFamily="18" charset="0"/>
                                      <a:cs typeface="Times New Roman" panose="02020603050405020304" pitchFamily="18" charset="0"/>
                                    </a:rPr>
                                    <m:t>𝐹𝑒</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1.38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Cobalt – 59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7</m:t>
                                  </m:r>
                                </m:sub>
                                <m:sup>
                                  <m:r>
                                    <a:rPr lang="en-US" b="0" i="1" smtClean="0">
                                      <a:latin typeface="Cambria Math" panose="02040503050406030204" pitchFamily="18" charset="0"/>
                                      <a:cs typeface="Times New Roman" panose="02020603050405020304" pitchFamily="18" charset="0"/>
                                    </a:rPr>
                                    <m:t>59</m:t>
                                  </m:r>
                                </m:sup>
                                <m:e>
                                  <m:r>
                                    <a:rPr lang="en-US" b="0" i="1" smtClean="0">
                                      <a:latin typeface="Cambria Math" panose="02040503050406030204" pitchFamily="18" charset="0"/>
                                      <a:cs typeface="Times New Roman" panose="02020603050405020304" pitchFamily="18" charset="0"/>
                                    </a:rPr>
                                    <m:t>𝐶𝑜</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10.07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Nickel – 61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8</m:t>
                                  </m:r>
                                </m:sub>
                                <m:sup>
                                  <m:r>
                                    <a:rPr lang="en-US" b="0" i="1" smtClean="0">
                                      <a:latin typeface="Cambria Math" panose="02040503050406030204" pitchFamily="18" charset="0"/>
                                      <a:cs typeface="Times New Roman" panose="02020603050405020304" pitchFamily="18" charset="0"/>
                                    </a:rPr>
                                    <m:t>61</m:t>
                                  </m:r>
                                </m:sup>
                                <m:e>
                                  <m:r>
                                    <a:rPr lang="en-US" b="0" i="1" smtClean="0">
                                      <a:latin typeface="Cambria Math" panose="02040503050406030204" pitchFamily="18" charset="0"/>
                                      <a:cs typeface="Times New Roman" panose="02020603050405020304" pitchFamily="18" charset="0"/>
                                    </a:rPr>
                                    <m:t>𝑁𝑖</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3.81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Zinc</a:t>
                          </a:r>
                          <a:r>
                            <a:rPr lang="en-US" baseline="0" dirty="0" smtClean="0">
                              <a:latin typeface="Times New Roman" panose="02020603050405020304" pitchFamily="18" charset="0"/>
                              <a:cs typeface="Times New Roman" panose="02020603050405020304" pitchFamily="18" charset="0"/>
                            </a:rPr>
                            <a:t> – 67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sub>
                                <m:sup>
                                  <m:r>
                                    <a:rPr lang="en-US" b="0" i="1" smtClean="0">
                                      <a:latin typeface="Cambria Math" panose="02040503050406030204" pitchFamily="18" charset="0"/>
                                      <a:cs typeface="Times New Roman" panose="02020603050405020304" pitchFamily="18" charset="0"/>
                                    </a:rPr>
                                    <m:t>67</m:t>
                                  </m:r>
                                </m:sup>
                                <m:e>
                                  <m:r>
                                    <a:rPr lang="en-US" b="0" i="1" smtClean="0">
                                      <a:latin typeface="Cambria Math" panose="02040503050406030204" pitchFamily="18" charset="0"/>
                                      <a:cs typeface="Times New Roman" panose="02020603050405020304" pitchFamily="18" charset="0"/>
                                    </a:rPr>
                                    <m:t>𝑍𝑛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100150" t="-8197" r="-300" b="-531148"/>
                          </a:stretch>
                        </a:blipFill>
                      </a:tcPr>
                    </a:tc>
                    <a:extLst>
                      <a:ext uri="{0D108BD9-81ED-4DB2-BD59-A6C34878D82A}">
                        <a16:rowId xmlns:a16="http://schemas.microsoft.com/office/drawing/2014/main" val="1808383660"/>
                      </a:ext>
                    </a:extLst>
                  </a:tr>
                  <a:tr h="380619">
                    <a:tc>
                      <a:txBody>
                        <a:bodyPr/>
                        <a:lstStyle/>
                        <a:p>
                          <a:endParaRPr lang="en-US"/>
                        </a:p>
                      </a:txBody>
                      <a:tcPr>
                        <a:blipFill>
                          <a:blip r:embed="rId3"/>
                          <a:stretch>
                            <a:fillRect l="-150" t="-104762" r="-100300" b="-414286"/>
                          </a:stretch>
                        </a:blipFill>
                      </a:tcPr>
                    </a:tc>
                    <a:tc>
                      <a:txBody>
                        <a:bodyPr/>
                        <a:lstStyle/>
                        <a:p>
                          <a:pPr algn="ctr"/>
                          <a:r>
                            <a:rPr lang="en-US" dirty="0" smtClean="0">
                              <a:latin typeface="Times New Roman" panose="02020603050405020304" pitchFamily="18" charset="0"/>
                              <a:cs typeface="Times New Roman" panose="02020603050405020304" pitchFamily="18" charset="0"/>
                            </a:rPr>
                            <a:t>10.94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6746">
                    <a:tc>
                      <a:txBody>
                        <a:bodyPr/>
                        <a:lstStyle/>
                        <a:p>
                          <a:endParaRPr lang="en-US"/>
                        </a:p>
                      </a:txBody>
                      <a:tcPr>
                        <a:blipFill>
                          <a:blip r:embed="rId3"/>
                          <a:stretch>
                            <a:fillRect l="-150" t="-208065" r="-100300" b="-320968"/>
                          </a:stretch>
                        </a:blipFill>
                      </a:tcPr>
                    </a:tc>
                    <a:tc>
                      <a:txBody>
                        <a:bodyPr/>
                        <a:lstStyle/>
                        <a:p>
                          <a:pPr algn="ctr"/>
                          <a:r>
                            <a:rPr lang="en-US" dirty="0" smtClean="0">
                              <a:latin typeface="Times New Roman" panose="02020603050405020304" pitchFamily="18" charset="0"/>
                              <a:cs typeface="Times New Roman" panose="02020603050405020304" pitchFamily="18" charset="0"/>
                            </a:rPr>
                            <a:t>1.38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5476">
                    <a:tc>
                      <a:txBody>
                        <a:bodyPr/>
                        <a:lstStyle/>
                        <a:p>
                          <a:endParaRPr lang="en-US"/>
                        </a:p>
                      </a:txBody>
                      <a:tcPr>
                        <a:blipFill>
                          <a:blip r:embed="rId3"/>
                          <a:stretch>
                            <a:fillRect l="-150" t="-313115" r="-100300" b="-226230"/>
                          </a:stretch>
                        </a:blipFill>
                      </a:tcPr>
                    </a:tc>
                    <a:tc>
                      <a:txBody>
                        <a:bodyPr/>
                        <a:lstStyle/>
                        <a:p>
                          <a:pPr algn="ctr"/>
                          <a:r>
                            <a:rPr lang="en-US" dirty="0" smtClean="0">
                              <a:latin typeface="Times New Roman" panose="02020603050405020304" pitchFamily="18" charset="0"/>
                              <a:cs typeface="Times New Roman" panose="02020603050405020304" pitchFamily="18" charset="0"/>
                            </a:rPr>
                            <a:t>10.07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2999">
                    <a:tc>
                      <a:txBody>
                        <a:bodyPr/>
                        <a:lstStyle/>
                        <a:p>
                          <a:endParaRPr lang="en-US"/>
                        </a:p>
                      </a:txBody>
                      <a:tcPr>
                        <a:blipFill>
                          <a:blip r:embed="rId3"/>
                          <a:stretch>
                            <a:fillRect l="-150" t="-406452" r="-100300" b="-122581"/>
                          </a:stretch>
                        </a:blipFill>
                      </a:tcPr>
                    </a:tc>
                    <a:tc>
                      <a:txBody>
                        <a:bodyPr/>
                        <a:lstStyle/>
                        <a:p>
                          <a:pPr algn="ctr"/>
                          <a:r>
                            <a:rPr lang="en-US" dirty="0" smtClean="0">
                              <a:latin typeface="Times New Roman" panose="02020603050405020304" pitchFamily="18" charset="0"/>
                              <a:cs typeface="Times New Roman" panose="02020603050405020304" pitchFamily="18" charset="0"/>
                            </a:rPr>
                            <a:t>3.81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2872">
                    <a:tc>
                      <a:txBody>
                        <a:bodyPr/>
                        <a:lstStyle/>
                        <a:p>
                          <a:endParaRPr lang="en-US"/>
                        </a:p>
                      </a:txBody>
                      <a:tcPr>
                        <a:blipFill>
                          <a:blip r:embed="rId3"/>
                          <a:stretch>
                            <a:fillRect l="-150" t="-514754" r="-100300" b="-24590"/>
                          </a:stretch>
                        </a:blipFill>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a:t>
                          </a:r>
                          <a:r>
                            <a:rPr lang="en-US" baseline="0" dirty="0"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Fallback>
      </mc:AlternateContent>
      <p:sp>
        <p:nvSpPr>
          <p:cNvPr id="7" name="TextBox 6"/>
          <p:cNvSpPr txBox="1"/>
          <p:nvPr/>
        </p:nvSpPr>
        <p:spPr>
          <a:xfrm>
            <a:off x="404948" y="6188789"/>
            <a:ext cx="3736920" cy="246221"/>
          </a:xfrm>
          <a:prstGeom prst="rect">
            <a:avLst/>
          </a:prstGeom>
          <a:noFill/>
        </p:spPr>
        <p:txBody>
          <a:bodyPr wrap="none" rtlCol="0">
            <a:spAutoFit/>
          </a:bodyPr>
          <a:lstStyle/>
          <a:p>
            <a:r>
              <a:rPr lang="en-US" sz="1000" dirty="0" smtClean="0"/>
              <a:t>Source: http</a:t>
            </a:r>
            <a:r>
              <a:rPr lang="en-US" sz="1000" dirty="0"/>
              <a:t>://kodu.ut.ee/~laurit/AK2/NMR_tables_Bruker2012.pdf</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6200" y="3319463"/>
            <a:ext cx="2857500" cy="2857500"/>
          </a:xfrm>
          <a:prstGeom prst="rect">
            <a:avLst/>
          </a:prstGeom>
        </p:spPr>
      </p:pic>
    </p:spTree>
    <p:extLst>
      <p:ext uri="{BB962C8B-B14F-4D97-AF65-F5344CB8AC3E}">
        <p14:creationId xmlns:p14="http://schemas.microsoft.com/office/powerpoint/2010/main" val="205565066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Times New Roman" pitchFamily="18" charset="0"/>
                <a:cs typeface="Times New Roman" pitchFamily="18" charset="0"/>
              </a:rPr>
              <a:t>3.3. </a:t>
            </a:r>
            <a:r>
              <a:rPr lang="en-US" dirty="0">
                <a:latin typeface="Times New Roman" pitchFamily="18" charset="0"/>
                <a:cs typeface="Times New Roman" pitchFamily="18" charset="0"/>
              </a:rPr>
              <a:t>MEEP Simulation of </a:t>
            </a:r>
            <a:r>
              <a:rPr lang="en-US" dirty="0" smtClean="0">
                <a:latin typeface="Times New Roman" pitchFamily="18" charset="0"/>
                <a:cs typeface="Times New Roman" pitchFamily="18" charset="0"/>
              </a:rPr>
              <a:t>Dispersive</a:t>
            </a:r>
            <a:r>
              <a:rPr lang="en-US" dirty="0">
                <a:latin typeface="Times New Roman" pitchFamily="18" charset="0"/>
                <a:cs typeface="Times New Roman" pitchFamily="18" charset="0"/>
              </a:rPr>
              <a:t>, Gyromagnetic </a:t>
            </a:r>
            <a:r>
              <a:rPr lang="en-US" dirty="0" smtClean="0">
                <a:latin typeface="Times New Roman" pitchFamily="18" charset="0"/>
                <a:cs typeface="Times New Roman" pitchFamily="18" charset="0"/>
              </a:rPr>
              <a:t>Ferromagnetic </a:t>
            </a:r>
            <a:r>
              <a:rPr lang="en-US" dirty="0">
                <a:latin typeface="Times New Roman" pitchFamily="18" charset="0"/>
                <a:cs typeface="Times New Roman" pitchFamily="18" charset="0"/>
              </a:rPr>
              <a:t>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MEEP </a:t>
            </a:r>
            <a:r>
              <a:rPr lang="en-US" dirty="0" smtClean="0">
                <a:latin typeface="Times New Roman" pitchFamily="18" charset="0"/>
                <a:cs typeface="Times New Roman" pitchFamily="18" charset="0"/>
              </a:rPr>
              <a:t>Simulation </a:t>
            </a:r>
            <a:r>
              <a:rPr lang="en-US" dirty="0">
                <a:latin typeface="Times New Roman" pitchFamily="18" charset="0"/>
                <a:cs typeface="Times New Roman" pitchFamily="18" charset="0"/>
              </a:rPr>
              <a:t>for Magnetic Transmission </a:t>
            </a:r>
            <a:r>
              <a:rPr lang="en-US" dirty="0" smtClean="0">
                <a:latin typeface="Times New Roman" pitchFamily="18" charset="0"/>
                <a:cs typeface="Times New Roman" pitchFamily="18" charset="0"/>
              </a:rPr>
              <a: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17725"/>
                <a:ext cx="10515600" cy="4866120"/>
              </a:xfrm>
            </p:spPr>
            <p:txBody>
              <a:bodyPr>
                <a:normAutofit/>
              </a:bodyPr>
              <a:lstStyle/>
              <a:p>
                <a:r>
                  <a:rPr lang="en-US" dirty="0" smtClean="0">
                    <a:latin typeface="Times New Roman" pitchFamily="18" charset="0"/>
                    <a:cs typeface="Times New Roman" pitchFamily="18" charset="0"/>
                  </a:rPr>
                  <a:t>A pulse transformer was simulated in MEEP simulator. A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used for the simulation.</a:t>
                </a:r>
              </a:p>
              <a:p>
                <a:r>
                  <a:rPr lang="en-US" dirty="0" smtClean="0">
                    <a:latin typeface="Times New Roman" pitchFamily="18" charset="0"/>
                    <a:cs typeface="Times New Roman" pitchFamily="18" charset="0"/>
                  </a:rPr>
                  <a:t>The microwave frequency Magnetic </a:t>
                </a:r>
                <a:r>
                  <a:rPr lang="en-US" dirty="0">
                    <a:latin typeface="Times New Roman" pitchFamily="18" charset="0"/>
                    <a:cs typeface="Times New Roman" pitchFamily="18" charset="0"/>
                  </a:rPr>
                  <a:t>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p>
              <a:p>
                <a:pPr marL="342900" indent="-342900"/>
                <a:r>
                  <a:rPr lang="en-US" dirty="0">
                    <a:latin typeface="Times New Roman" panose="02020603050405020304" pitchFamily="18" charset="0"/>
                    <a:cs typeface="Times New Roman" panose="02020603050405020304" pitchFamily="18" charset="0"/>
                  </a:rPr>
                  <a:t>Temporal and Spatial resolution</a:t>
                </a:r>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=8.33 </m:t>
                      </m:r>
                      <m:r>
                        <a:rPr lang="en-US" i="1">
                          <a:latin typeface="Cambria Math" panose="02040503050406030204" pitchFamily="18" charset="0"/>
                          <a:ea typeface="Cambria Math" panose="02040503050406030204" pitchFamily="18" charset="0"/>
                          <a:cs typeface="Times New Roman" panose="02020603050405020304" pitchFamily="18" charset="0"/>
                        </a:rPr>
                        <m:t>𝑝𝑠</m:t>
                      </m:r>
                      <m:r>
                        <a:rPr 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𝑥</m:t>
                      </m:r>
                      <m:r>
                        <a:rPr lang="en-US" i="1">
                          <a:latin typeface="Cambria Math" panose="02040503050406030204" pitchFamily="18" charset="0"/>
                          <a:ea typeface="Cambria Math" panose="02040503050406030204" pitchFamily="18" charset="0"/>
                          <a:cs typeface="Times New Roman" panose="02020603050405020304" pitchFamily="18" charset="0"/>
                        </a:rPr>
                        <m:t>=2.5</m:t>
                      </m:r>
                      <m:r>
                        <a:rPr lang="en-US" i="1">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a:t>
                </a:r>
                <a:r>
                  <a:rPr lang="en-US" dirty="0" smtClean="0">
                    <a:latin typeface="Times New Roman" pitchFamily="18" charset="0"/>
                    <a:cs typeface="Times New Roman" pitchFamily="18" charset="0"/>
                  </a:rPr>
                  <a:t>determine </a:t>
                </a:r>
                <a:r>
                  <a:rPr lang="en-US" dirty="0">
                    <a:latin typeface="Times New Roman" pitchFamily="18" charset="0"/>
                    <a:cs typeface="Times New Roman" pitchFamily="18" charset="0"/>
                  </a:rPr>
                  <a:t>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17725"/>
                <a:ext cx="10515600" cy="4866120"/>
              </a:xfrm>
              <a:blipFill>
                <a:blip r:embed="rId2"/>
                <a:stretch>
                  <a:fillRect l="-1043" t="-212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522"/>
            <a:ext cx="10515600" cy="1325563"/>
          </a:xfrm>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Magnetic Transmission Line Model for 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66</a:t>
            </a:fld>
            <a:endParaRPr lang="en-US"/>
          </a:p>
        </p:txBody>
      </p:sp>
      <p:sp>
        <p:nvSpPr>
          <p:cNvPr id="9" name="Content Placeholder 8"/>
          <p:cNvSpPr>
            <a:spLocks noGrp="1"/>
          </p:cNvSpPr>
          <p:nvPr>
            <p:ph idx="1"/>
          </p:nvPr>
        </p:nvSpPr>
        <p:spPr>
          <a:xfrm>
            <a:off x="613418" y="1711301"/>
            <a:ext cx="4719477" cy="4351338"/>
          </a:xfrm>
        </p:spPr>
        <p:txBody>
          <a:bodyPr>
            <a:normAutofit/>
          </a:bodyPr>
          <a:lstStyle/>
          <a:p>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buNone/>
            </a:pPr>
            <a:endParaRPr lang="en-US" dirty="0"/>
          </a:p>
          <a:p>
            <a:endParaRPr lang="en-US" dirty="0"/>
          </a:p>
        </p:txBody>
      </p:sp>
      <p:pic>
        <p:nvPicPr>
          <p:cNvPr id="6" name="Picture 5"/>
          <p:cNvPicPr/>
          <p:nvPr/>
        </p:nvPicPr>
        <p:blipFill>
          <a:blip r:embed="rId2"/>
          <a:stretch>
            <a:fillRect/>
          </a:stretch>
        </p:blipFill>
        <p:spPr>
          <a:xfrm>
            <a:off x="5984299" y="1585311"/>
            <a:ext cx="5536701" cy="2420938"/>
          </a:xfrm>
          <a:prstGeom prst="rect">
            <a:avLst/>
          </a:prstGeom>
          <a:ln>
            <a:solidFill>
              <a:schemeClr val="tx1"/>
            </a:solidFill>
          </a:ln>
        </p:spPr>
      </p:pic>
      <p:pic>
        <p:nvPicPr>
          <p:cNvPr id="7" name="Content Placeholder 5"/>
          <p:cNvPicPr>
            <a:picLocks/>
          </p:cNvPicPr>
          <p:nvPr/>
        </p:nvPicPr>
        <p:blipFill>
          <a:blip r:embed="rId3"/>
          <a:stretch>
            <a:fillRect/>
          </a:stretch>
        </p:blipFill>
        <p:spPr>
          <a:xfrm>
            <a:off x="5970577" y="4180681"/>
            <a:ext cx="5564143" cy="2087088"/>
          </a:xfrm>
          <a:prstGeom prst="rect">
            <a:avLst/>
          </a:prstGeom>
          <a:ln>
            <a:solidFill>
              <a:schemeClr val="tx1"/>
            </a:solidFill>
          </a:ln>
        </p:spPr>
      </p:pic>
    </p:spTree>
    <p:extLst>
      <p:ext uri="{BB962C8B-B14F-4D97-AF65-F5344CB8AC3E}">
        <p14:creationId xmlns:p14="http://schemas.microsoft.com/office/powerpoint/2010/main" val="9730349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67</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24495110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68</a:t>
            </a:fld>
            <a:endParaRPr lang="en-US"/>
          </a:p>
        </p:txBody>
      </p:sp>
      <p:sp>
        <p:nvSpPr>
          <p:cNvPr id="3" name="TextBox 2"/>
          <p:cNvSpPr txBox="1"/>
          <p:nvPr/>
        </p:nvSpPr>
        <p:spPr>
          <a:xfrm>
            <a:off x="512716" y="2333215"/>
            <a:ext cx="5248003" cy="3046988"/>
          </a:xfrm>
          <a:prstGeom prst="rect">
            <a:avLst/>
          </a:prstGeom>
          <a:noFill/>
        </p:spPr>
        <p:txBody>
          <a:bodyPr wrap="square" rtlCol="0">
            <a:spAutoFit/>
          </a:bodyPr>
          <a:lstStyle/>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096000" y="2211636"/>
            <a:ext cx="5732917" cy="3290145"/>
          </a:xfrm>
          <a:prstGeom prst="rect">
            <a:avLst/>
          </a:prstGeom>
          <a:ln>
            <a:solidFill>
              <a:schemeClr val="tx1"/>
            </a:solidFill>
          </a:ln>
        </p:spPr>
      </p:pic>
    </p:spTree>
    <p:extLst>
      <p:ext uri="{BB962C8B-B14F-4D97-AF65-F5344CB8AC3E}">
        <p14:creationId xmlns:p14="http://schemas.microsoft.com/office/powerpoint/2010/main" val="199166097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Material Properties of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Ferrite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69</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12866" y="1778570"/>
                <a:ext cx="5410200" cy="4258282"/>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Gyrotropic </a:t>
                </a:r>
                <a:r>
                  <a:rPr lang="en-US" sz="2400" dirty="0" err="1" smtClean="0">
                    <a:latin typeface="Times New Roman" panose="02020603050405020304" pitchFamily="18" charset="0"/>
                    <a:cs typeface="Times New Roman" panose="02020603050405020304" pitchFamily="18" charset="0"/>
                  </a:rPr>
                  <a:t>Drude</a:t>
                </a:r>
                <a:r>
                  <a:rPr lang="en-US" sz="2400" dirty="0" smtClean="0">
                    <a:latin typeface="Times New Roman" panose="02020603050405020304" pitchFamily="18" charset="0"/>
                    <a:cs typeface="Times New Roman" panose="02020603050405020304" pitchFamily="18" charset="0"/>
                  </a:rPr>
                  <a:t> Permeability</a:t>
                </a:r>
              </a:p>
              <a:p>
                <a:pPr marL="342900" indent="-3429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m:rPr>
                              <m:sty m:val="p"/>
                            </m:rPr>
                            <a:rPr lang="en-US" sz="1600">
                              <a:latin typeface="Cambria Math" panose="02040503050406030204" pitchFamily="18" charset="0"/>
                            </a:rPr>
                            <m:t>μ</m:t>
                          </m:r>
                        </m:e>
                        <m:sub>
                          <m:r>
                            <a:rPr lang="en-US" sz="1600" b="0" i="1" smtClean="0">
                              <a:latin typeface="Cambria Math" panose="02040503050406030204" pitchFamily="18" charset="0"/>
                            </a:rPr>
                            <m:t>𝑟</m:t>
                          </m:r>
                        </m:sub>
                      </m:sSub>
                      <m:d>
                        <m:dPr>
                          <m:ctrlPr>
                            <a:rPr lang="en-US" sz="1600" i="1">
                              <a:latin typeface="Cambria Math" panose="02040503050406030204" pitchFamily="18" charset="0"/>
                            </a:rPr>
                          </m:ctrlPr>
                        </m:dPr>
                        <m:e>
                          <m:r>
                            <m:rPr>
                              <m:sty m:val="p"/>
                            </m:rPr>
                            <a:rPr lang="en-US" sz="1600" b="0" i="0">
                              <a:latin typeface="Cambria Math" panose="02040503050406030204" pitchFamily="18" charset="0"/>
                            </a:rPr>
                            <m:t>ω</m:t>
                          </m:r>
                          <m:r>
                            <a:rPr lang="en-US" sz="1600" b="0" i="0">
                              <a:latin typeface="Cambria Math" panose="02040503050406030204" pitchFamily="18" charset="0"/>
                            </a:rPr>
                            <m:t>,</m:t>
                          </m:r>
                          <m:r>
                            <m:rPr>
                              <m:sty m:val="p"/>
                            </m:rPr>
                            <a:rPr lang="en-US" sz="1600" b="0" i="0">
                              <a:latin typeface="Cambria Math" panose="02040503050406030204" pitchFamily="18" charset="0"/>
                            </a:rPr>
                            <m:t>x</m:t>
                          </m:r>
                        </m:e>
                      </m:d>
                      <m:r>
                        <a:rPr lang="en-US" sz="1600" b="0" i="0">
                          <a:latin typeface="Cambria Math" panose="02040503050406030204" pitchFamily="18" charset="0"/>
                        </a:rPr>
                        <m:t>=</m:t>
                      </m:r>
                      <m:r>
                        <a:rPr lang="en-US" sz="1600" b="0" i="0" smtClean="0">
                          <a:latin typeface="Cambria Math" panose="02040503050406030204" pitchFamily="18" charset="0"/>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b="0" i="0">
                                  <a:latin typeface="Cambria Math" panose="02040503050406030204" pitchFamily="18" charset="0"/>
                                </a:rPr>
                                <m:t>μ</m:t>
                              </m:r>
                            </m:e>
                            <m:sub>
                              <m:r>
                                <m:rPr>
                                  <m:sty m:val="p"/>
                                </m:rPr>
                                <a:rPr lang="en-US" sz="1600" b="0" i="0" smtClean="0">
                                  <a:latin typeface="Cambria Math" panose="02040503050406030204" pitchFamily="18" charset="0"/>
                                </a:rPr>
                                <m:t>r</m:t>
                              </m:r>
                              <m:r>
                                <a:rPr lang="en-US" sz="1600" b="0" i="0">
                                  <a:latin typeface="Cambria Math" panose="02040503050406030204" pitchFamily="18" charset="0"/>
                                </a:rPr>
                                <m:t>∞</m:t>
                              </m:r>
                            </m:sub>
                          </m:sSub>
                          <m:r>
                            <a:rPr lang="en-US" sz="1600" b="0" i="0">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σ</m:t>
                              </m:r>
                              <m:sSubSup>
                                <m:sSubSupPr>
                                  <m:ctrlPr>
                                    <a:rPr lang="en-US" sz="1600" i="1">
                                      <a:latin typeface="Cambria Math" panose="02040503050406030204" pitchFamily="18" charset="0"/>
                                    </a:rPr>
                                  </m:ctrlPr>
                                </m:sSubSupPr>
                                <m:e>
                                  <m:r>
                                    <m:rPr>
                                      <m:sty m:val="p"/>
                                    </m:rPr>
                                    <a:rPr lang="en-US" sz="1600" b="0" i="0">
                                      <a:latin typeface="Cambria Math" panose="02040503050406030204" pitchFamily="18" charset="0"/>
                                    </a:rPr>
                                    <m:t>ω</m:t>
                                  </m:r>
                                </m:e>
                                <m:sub>
                                  <m:r>
                                    <a:rPr lang="en-US" sz="1600" b="0" i="0" smtClean="0">
                                      <a:latin typeface="Cambria Math" panose="02040503050406030204" pitchFamily="18" charset="0"/>
                                    </a:rPr>
                                    <m:t>0</m:t>
                                  </m:r>
                                </m:sub>
                                <m:sup>
                                  <m:r>
                                    <a:rPr lang="en-US" sz="1600" b="0" i="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sSup>
                                <m:sSupPr>
                                  <m:ctrlPr>
                                    <a:rPr lang="en-US" sz="1600" i="1">
                                      <a:latin typeface="Cambria Math" panose="02040503050406030204" pitchFamily="18" charset="0"/>
                                    </a:rPr>
                                  </m:ctrlPr>
                                </m:sSupPr>
                                <m:e>
                                  <m:r>
                                    <m:rPr>
                                      <m:sty m:val="p"/>
                                    </m:rPr>
                                    <a:rPr lang="en-US" sz="1600">
                                      <a:latin typeface="Cambria Math" panose="02040503050406030204" pitchFamily="18" charset="0"/>
                                    </a:rPr>
                                    <m:t>b</m:t>
                                  </m:r>
                                </m:e>
                                <m:sup>
                                  <m:r>
                                    <a:rPr lang="en-US" sz="1600">
                                      <a:latin typeface="Cambria Math" panose="02040503050406030204" pitchFamily="18" charset="0"/>
                                    </a:rPr>
                                    <m:t>2</m:t>
                                  </m:r>
                                </m:sup>
                              </m:sSup>
                            </m:den>
                          </m:f>
                        </m:e>
                      </m:d>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r>
                        <m:rPr>
                          <m:sty m:val="p"/>
                        </m:rPr>
                        <a:rPr lang="en-US">
                          <a:latin typeface="Cambria Math" panose="02040503050406030204" pitchFamily="18" charset="0"/>
                        </a:rPr>
                        <m:t>σ</m:t>
                      </m:r>
                      <m:r>
                        <a:rPr lang="en-US" b="0" i="0" smtClean="0">
                          <a:latin typeface="Cambria Math"/>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a:rPr lang="en-US" b="0" i="0" smtClean="0">
                          <a:latin typeface="Cambria Math"/>
                        </a:rPr>
                        <m:t>,</m:t>
                      </m:r>
                      <m:r>
                        <m:rPr>
                          <m:sty m:val="p"/>
                        </m:rPr>
                        <a:rPr lang="en-US">
                          <a:latin typeface="Cambria Math" panose="02040503050406030204" pitchFamily="18" charset="0"/>
                        </a:rPr>
                        <m:t>γ</m:t>
                      </m:r>
                      <m:r>
                        <a:rPr lang="en-US" b="0" i="0" smtClean="0">
                          <a:latin typeface="Cambria Math"/>
                        </a:rPr>
                        <m:t>=</m:t>
                      </m:r>
                      <m:f>
                        <m:fPr>
                          <m:ctrlPr>
                            <a:rPr lang="en-US" b="0" i="1" smtClean="0">
                              <a:latin typeface="Cambria Math" panose="02040503050406030204" pitchFamily="18" charset="0"/>
                            </a:rPr>
                          </m:ctrlPr>
                        </m:fPr>
                        <m:num>
                          <m:r>
                            <a:rPr lang="en-US" b="0" i="0" smtClean="0">
                              <a:latin typeface="Cambria Math" panose="02040503050406030204" pitchFamily="18" charset="0"/>
                            </a:rPr>
                            <m:t>3.3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oMath>
                  </m:oMathPara>
                </a14:m>
                <a:endParaRPr lang="en-US" b="0" i="1" dirty="0" smtClean="0">
                  <a:latin typeface="Cambria Math" panose="02040503050406030204" pitchFamily="18" charset="0"/>
                </a:endParaRPr>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ea typeface="Cambria Math"/>
                            </a:rPr>
                            <m:t>f</m:t>
                          </m:r>
                        </m:e>
                        <m:sub>
                          <m:r>
                            <a:rPr lang="en-US" b="0" i="0" smtClean="0">
                              <a:latin typeface="Cambria Math" panose="02040503050406030204" pitchFamily="18" charset="0"/>
                            </a:rPr>
                            <m:t>0</m:t>
                          </m:r>
                        </m:sub>
                      </m:sSub>
                      <m:r>
                        <a:rPr lang="en-US" b="0" i="0" smtClean="0">
                          <a:latin typeface="Cambria Math"/>
                        </a:rPr>
                        <m:t>=</m:t>
                      </m:r>
                      <m:r>
                        <a:rPr lang="en-US" b="0" i="0" smtClean="0">
                          <a:latin typeface="Cambria Math" panose="02040503050406030204" pitchFamily="18" charset="0"/>
                        </a:rPr>
                        <m:t>1.73 </m:t>
                      </m:r>
                      <m:r>
                        <m:rPr>
                          <m:sty m:val="p"/>
                        </m:rPr>
                        <a:rPr lang="en-US" b="0" i="0" smtClean="0">
                          <a:latin typeface="Cambria Math" panose="02040503050406030204" pitchFamily="18" charset="0"/>
                        </a:rPr>
                        <m:t>MHz</m:t>
                      </m:r>
                    </m:oMath>
                  </m:oMathPara>
                </a14:m>
                <a:endParaRPr lang="en-US" sz="28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Permittivity and Conductivity</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𝜀</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𝜎</m:t>
                          </m:r>
                        </m:num>
                        <m:den>
                          <m:r>
                            <a:rPr lang="en-US" sz="2000" i="1">
                              <a:latin typeface="Cambria Math" panose="02040503050406030204" pitchFamily="18" charset="0"/>
                            </a:rPr>
                            <m:t>𝜔</m:t>
                          </m:r>
                        </m:den>
                      </m:f>
                      <m:r>
                        <a:rPr lang="en-US" sz="2000" i="1">
                          <a:latin typeface="Cambria Math" panose="02040503050406030204" pitchFamily="18" charset="0"/>
                        </a:rPr>
                        <m:t>)</m:t>
                      </m:r>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b="0" i="0" smtClean="0">
                          <a:latin typeface="Cambria Math"/>
                        </a:rPr>
                        <m:t>=1</m:t>
                      </m:r>
                      <m:r>
                        <a:rPr lang="en-US" sz="2000" b="0" i="0" smtClean="0">
                          <a:latin typeface="Cambria Math" panose="02040503050406030204" pitchFamily="18" charset="0"/>
                        </a:rPr>
                        <m:t>0</m:t>
                      </m:r>
                      <m:r>
                        <a:rPr lang="en-US" sz="2000">
                          <a:latin typeface="Cambria Math" panose="02040503050406030204" pitchFamily="18" charset="0"/>
                        </a:rPr>
                        <m:t>,</m:t>
                      </m:r>
                      <m:r>
                        <m:rPr>
                          <m:sty m:val="p"/>
                        </m:rPr>
                        <a:rPr lang="en-US" sz="2000">
                          <a:latin typeface="Cambria Math" panose="02040503050406030204" pitchFamily="18" charset="0"/>
                        </a:rPr>
                        <m:t>σ</m:t>
                      </m:r>
                      <m:r>
                        <a:rPr lang="en-US" sz="2000" b="0" i="0" smtClean="0">
                          <a:latin typeface="Cambria Math" panose="02040503050406030204" pitchFamily="18" charset="0"/>
                        </a:rPr>
                        <m:t>=5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m:oMathPara>
                </a14:m>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12866" y="1778570"/>
                <a:ext cx="5410200" cy="4258282"/>
              </a:xfrm>
              <a:prstGeom prst="rect">
                <a:avLst/>
              </a:prstGeom>
              <a:blipFill>
                <a:blip r:embed="rId2"/>
                <a:stretch>
                  <a:fillRect l="-1464" t="-1146" b="-716"/>
                </a:stretch>
              </a:blipFill>
            </p:spPr>
            <p:txBody>
              <a:bodyPr/>
              <a:lstStyle/>
              <a:p>
                <a:r>
                  <a:rPr lang="en-US">
                    <a:noFill/>
                  </a:rPr>
                  <a:t> </a:t>
                </a:r>
              </a:p>
            </p:txBody>
          </p:sp>
        </mc:Fallback>
      </mc:AlternateContent>
      <p:sp>
        <p:nvSpPr>
          <p:cNvPr id="6" name="TextBox 5"/>
          <p:cNvSpPr txBox="1"/>
          <p:nvPr/>
        </p:nvSpPr>
        <p:spPr>
          <a:xfrm>
            <a:off x="6799575" y="5950577"/>
            <a:ext cx="4428307" cy="276999"/>
          </a:xfrm>
          <a:prstGeom prst="rect">
            <a:avLst/>
          </a:prstGeom>
          <a:noFill/>
        </p:spPr>
        <p:txBody>
          <a:bodyPr wrap="square" rtlCol="0">
            <a:spAutoFit/>
          </a:bodyPr>
          <a:lstStyle/>
          <a:p>
            <a:r>
              <a:rPr lang="en-US" sz="1200" dirty="0" smtClean="0"/>
              <a:t>Source: http</a:t>
            </a:r>
            <a:r>
              <a:rPr lang="en-US" sz="1200" dirty="0"/>
              <a:t>://www.fair-rite.com/76-material-data-sheet/</a:t>
            </a:r>
          </a:p>
        </p:txBody>
      </p:sp>
      <p:pic>
        <p:nvPicPr>
          <p:cNvPr id="7" name="Picture 6"/>
          <p:cNvPicPr>
            <a:picLocks noChangeAspect="1"/>
          </p:cNvPicPr>
          <p:nvPr/>
        </p:nvPicPr>
        <p:blipFill>
          <a:blip r:embed="rId3"/>
          <a:stretch>
            <a:fillRect/>
          </a:stretch>
        </p:blipFill>
        <p:spPr>
          <a:xfrm>
            <a:off x="5379782" y="2010186"/>
            <a:ext cx="6461636" cy="3807994"/>
          </a:xfrm>
          <a:prstGeom prst="rect">
            <a:avLst/>
          </a:prstGeom>
          <a:ln>
            <a:solidFill>
              <a:schemeClr val="tx1"/>
            </a:solidFill>
          </a:ln>
        </p:spPr>
      </p:pic>
    </p:spTree>
    <p:extLst>
      <p:ext uri="{BB962C8B-B14F-4D97-AF65-F5344CB8AC3E}">
        <p14:creationId xmlns:p14="http://schemas.microsoft.com/office/powerpoint/2010/main" val="10031134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 </a:t>
            </a:r>
            <a:r>
              <a:rPr lang="en-US" dirty="0">
                <a:latin typeface="Times New Roman" pitchFamily="18" charset="0"/>
                <a:cs typeface="Times New Roman" pitchFamily="18" charset="0"/>
              </a:rPr>
              <a:t>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Soft Electric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4543697" cy="4351338"/>
          </a:xfrm>
        </p:spPr>
        <p:txBody>
          <a:bodyPr>
            <a:normAutofit/>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Fourier Transform of the transverse Magnetic Field is shown </a:t>
            </a:r>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the range </a:t>
            </a:r>
            <a:r>
              <a:rPr lang="en-US" dirty="0" smtClean="0">
                <a:latin typeface="Times New Roman" panose="02020603050405020304" pitchFamily="18" charset="0"/>
                <a:cs typeface="Times New Roman" panose="02020603050405020304" pitchFamily="18" charset="0"/>
              </a:rPr>
              <a:t>of 0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10 GHz.</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70</a:t>
            </a:fld>
            <a:endParaRPr lang="en-US"/>
          </a:p>
        </p:txBody>
      </p:sp>
      <p:pic>
        <p:nvPicPr>
          <p:cNvPr id="7" name="Picture 6"/>
          <p:cNvPicPr>
            <a:picLocks noChangeAspect="1"/>
          </p:cNvPicPr>
          <p:nvPr/>
        </p:nvPicPr>
        <p:blipFill>
          <a:blip r:embed="rId2"/>
          <a:stretch>
            <a:fillRect/>
          </a:stretch>
        </p:blipFill>
        <p:spPr>
          <a:xfrm>
            <a:off x="5832920" y="2282066"/>
            <a:ext cx="5555359" cy="3482906"/>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Longitudinal </a:t>
            </a:r>
            <a:r>
              <a:rPr lang="en-US" dirty="0">
                <a:latin typeface="Times New Roman" panose="02020603050405020304" pitchFamily="18" charset="0"/>
                <a:cs typeface="Times New Roman" panose="02020603050405020304" pitchFamily="18" charset="0"/>
              </a:rPr>
              <a:t>Fields</a:t>
            </a:r>
          </a:p>
        </p:txBody>
      </p:sp>
      <p:graphicFrame>
        <p:nvGraphicFramePr>
          <p:cNvPr id="7" name="Content Placeholder 6"/>
          <p:cNvGraphicFramePr>
            <a:graphicFrameLocks noGrp="1"/>
          </p:cNvGraphicFramePr>
          <p:nvPr>
            <p:ph idx="1"/>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71</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25751907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Transverse </a:t>
            </a:r>
            <a:r>
              <a:rPr lang="en-US" dirty="0">
                <a:latin typeface="Times New Roman" panose="02020603050405020304" pitchFamily="18" charset="0"/>
                <a:cs typeface="Times New Roman" panose="02020603050405020304" pitchFamily="18" charset="0"/>
              </a:rPr>
              <a:t>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4="http://schemas.microsoft.com/office/drawing/2010/main" xmlns="" xmlns:a16="http://schemas.microsoft.com/office/drawing/2014/main" val="20000"/>
                        </a:ext>
                      </a:extLst>
                    </a:gridCol>
                    <a:gridCol w="2600562">
                      <a:extLst>
                        <a:ext uri="{9D8B030D-6E8A-4147-A177-3AD203B41FA5}">
                          <a16:colId xmlns:a14="http://schemas.microsoft.com/office/drawing/2010/main" xmlns="" xmlns:a16="http://schemas.microsoft.com/office/drawing/2014/main" val="20001"/>
                        </a:ext>
                      </a:extLst>
                    </a:gridCol>
                    <a:gridCol w="2600562">
                      <a:extLst>
                        <a:ext uri="{9D8B030D-6E8A-4147-A177-3AD203B41FA5}">
                          <a16:colId xmlns:a14="http://schemas.microsoft.com/office/drawing/2010/main" xmlns="" xmlns:a16="http://schemas.microsoft.com/office/drawing/2014/main" val="20002"/>
                        </a:ext>
                      </a:extLst>
                    </a:gridCol>
                    <a:gridCol w="2600562">
                      <a:extLst>
                        <a:ext uri="{9D8B030D-6E8A-4147-A177-3AD203B41FA5}">
                          <a16:colId xmlns:a14="http://schemas.microsoft.com/office/drawing/2010/main" xmlns=""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4="http://schemas.microsoft.com/office/drawing/2010/main" xmlns=""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72</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39752594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44497" cy="1325563"/>
          </a:xfrm>
        </p:spPr>
        <p:txBody>
          <a:bodyPr/>
          <a:lstStyle/>
          <a:p>
            <a:r>
              <a:rPr lang="en-US" dirty="0">
                <a:latin typeface="Times New Roman" panose="02020603050405020304" pitchFamily="18" charset="0"/>
                <a:cs typeface="Times New Roman" panose="02020603050405020304" pitchFamily="18" charset="0"/>
              </a:rPr>
              <a:t>3.3.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73</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896394" cy="4075090"/>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The transverse </a:t>
                </a:r>
                <a:r>
                  <a:rPr lang="en-US" sz="2400" b="1" dirty="0" smtClean="0">
                    <a:latin typeface="Times New Roman" panose="02020603050405020304" pitchFamily="18" charset="0"/>
                    <a:cs typeface="Times New Roman" panose="02020603050405020304" pitchFamily="18" charset="0"/>
                  </a:rPr>
                  <a:t>E</a:t>
                </a:r>
                <a:r>
                  <a:rPr lang="en-US" sz="2400" dirty="0" smtClean="0">
                    <a:latin typeface="Times New Roman" panose="02020603050405020304" pitchFamily="18" charset="0"/>
                    <a:cs typeface="Times New Roman" panose="02020603050405020304" pitchFamily="18" charset="0"/>
                  </a:rPr>
                  <a:t> ﬁeld lines are </a:t>
                </a:r>
                <a:r>
                  <a:rPr lang="en-US" sz="2400" dirty="0">
                    <a:latin typeface="Times New Roman" panose="02020603050405020304" pitchFamily="18" charset="0"/>
                    <a:cs typeface="Times New Roman" panose="02020603050405020304" pitchFamily="18" charset="0"/>
                  </a:rPr>
                  <a:t>closed, encircling the magnetic </a:t>
                </a:r>
                <a:r>
                  <a:rPr lang="en-US" sz="2400" dirty="0" smtClean="0">
                    <a:latin typeface="Times New Roman" panose="02020603050405020304" pitchFamily="18" charset="0"/>
                    <a:cs typeface="Times New Roman" panose="02020603050405020304" pitchFamily="18" charset="0"/>
                  </a:rPr>
                  <a:t>wire. </a:t>
                </a:r>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transverse </a:t>
                </a:r>
                <a:r>
                  <a:rPr lang="en-US" sz="2400" b="1" dirty="0" smtClean="0">
                    <a:latin typeface="Times New Roman" panose="02020603050405020304" pitchFamily="18" charset="0"/>
                    <a:cs typeface="Times New Roman" panose="02020603050405020304" pitchFamily="18" charset="0"/>
                  </a:rPr>
                  <a:t>H</a:t>
                </a:r>
                <a:r>
                  <a:rPr lang="en-US" sz="2400" dirty="0" smtClean="0">
                    <a:latin typeface="Times New Roman" panose="02020603050405020304" pitchFamily="18" charset="0"/>
                    <a:cs typeface="Times New Roman" panose="02020603050405020304" pitchFamily="18" charset="0"/>
                  </a:rPr>
                  <a:t> ﬁeld lines </a:t>
                </a:r>
                <a:r>
                  <a:rPr lang="en-US" sz="2400" dirty="0">
                    <a:latin typeface="Times New Roman" panose="02020603050405020304" pitchFamily="18" charset="0"/>
                    <a:cs typeface="Times New Roman" panose="02020603050405020304" pitchFamily="18" charset="0"/>
                  </a:rPr>
                  <a:t>are open, starting </a:t>
                </a:r>
                <a:r>
                  <a:rPr lang="en-US" sz="2400" dirty="0" smtClean="0">
                    <a:latin typeface="Times New Roman" panose="02020603050405020304" pitchFamily="18" charset="0"/>
                    <a:cs typeface="Times New Roman" panose="02020603050405020304" pitchFamily="18" charset="0"/>
                  </a:rPr>
                  <a:t>at </a:t>
                </a:r>
                <a:r>
                  <a:rPr lang="en-US" sz="2400" dirty="0">
                    <a:latin typeface="Times New Roman" panose="02020603050405020304" pitchFamily="18" charset="0"/>
                    <a:cs typeface="Times New Roman" panose="02020603050405020304" pitchFamily="18" charset="0"/>
                  </a:rPr>
                  <a:t>the magnetic </a:t>
                </a:r>
                <a:r>
                  <a:rPr lang="en-US" sz="2400" dirty="0" smtClean="0">
                    <a:latin typeface="Times New Roman" panose="02020603050405020304" pitchFamily="18" charset="0"/>
                    <a:cs typeface="Times New Roman" panose="02020603050405020304" pitchFamily="18" charset="0"/>
                  </a:rPr>
                  <a:t>wire.</a:t>
                </a:r>
                <a:endParaRPr lang="en-US" sz="2400" b="0" dirty="0" smtClean="0">
                  <a:latin typeface="Times New Roman" panose="02020603050405020304" pitchFamily="18" charset="0"/>
                  <a:cs typeface="Times New Roman" panose="02020603050405020304" pitchFamily="18" charset="0"/>
                </a:endParaRPr>
              </a:p>
              <a:p>
                <a:r>
                  <a:rPr lang="en-US" sz="2400"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I</m:t>
                          </m:r>
                        </m:e>
                        <m:sub>
                          <m:r>
                            <m:rPr>
                              <m:sty m:val="p"/>
                            </m:rPr>
                            <a:rPr lang="en-US" sz="2400" b="0" i="0" smtClean="0">
                              <a:latin typeface="Cambria Math" panose="02040503050406030204" pitchFamily="18" charset="0"/>
                            </a:rPr>
                            <m:t>m</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disp</m:t>
                          </m:r>
                        </m:sub>
                      </m:sSub>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dΦ</m:t>
                          </m:r>
                        </m:num>
                        <m:den>
                          <m:r>
                            <m:rPr>
                              <m:sty m:val="p"/>
                            </m:rPr>
                            <a:rPr lang="en-US" sz="2400" b="0" i="0" smtClean="0">
                              <a:latin typeface="Cambria Math" panose="02040503050406030204" pitchFamily="18" charset="0"/>
                            </a:rPr>
                            <m:t>dt</m:t>
                          </m:r>
                        </m:den>
                      </m:f>
                      <m:r>
                        <a:rPr lang="en-US" sz="2400" b="0" i="1" smtClean="0">
                          <a:latin typeface="Cambria Math" panose="02040503050406030204" pitchFamily="18" charset="0"/>
                        </a:rPr>
                        <m:t>=−</m:t>
                      </m:r>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𝑬</m:t>
                          </m:r>
                          <m:r>
                            <a:rPr lang="en-US" sz="2400" b="1" i="1">
                              <a:latin typeface="Cambria Math" panose="02040503050406030204" pitchFamily="18" charset="0"/>
                            </a:rPr>
                            <m:t>.</m:t>
                          </m:r>
                          <m:r>
                            <a:rPr lang="en-US" sz="2400" b="1" i="1">
                              <a:latin typeface="Cambria Math" panose="02040503050406030204" pitchFamily="18" charset="0"/>
                            </a:rPr>
                            <m:t>𝒅𝒍</m:t>
                          </m:r>
                        </m:e>
                      </m:nary>
                    </m:oMath>
                  </m:oMathPara>
                </a14:m>
                <a:endParaRPr lang="en-US" sz="2400" b="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2. Magnetic Voltage</a:t>
                </a: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m:t>
                          </m:r>
                        </m:sub>
                        <m:sup>
                          <m:r>
                            <a:rPr lang="en-US" sz="2400" b="0" i="1" smtClean="0">
                              <a:latin typeface="Cambria Math" panose="02040503050406030204" pitchFamily="18" charset="0"/>
                            </a:rPr>
                            <m:t>𝑟</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𝑟</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𝑑𝑟</m:t>
                          </m:r>
                        </m:e>
                      </m:nary>
                    </m:oMath>
                  </m:oMathPara>
                </a14:m>
                <a:endParaRPr lang="en-US" sz="2400" b="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896394" cy="4075090"/>
              </a:xfrm>
              <a:prstGeom prst="rect">
                <a:avLst/>
              </a:prstGeom>
              <a:blipFill>
                <a:blip r:embed="rId3"/>
                <a:stretch>
                  <a:fillRect l="-1993" t="-1196" r="-3362"/>
                </a:stretch>
              </a:blipFill>
            </p:spPr>
            <p:txBody>
              <a:bodyPr/>
              <a:lstStyle/>
              <a:p>
                <a:r>
                  <a:rPr lang="en-US">
                    <a:noFill/>
                  </a:rPr>
                  <a:t> </a:t>
                </a:r>
              </a:p>
            </p:txBody>
          </p:sp>
        </mc:Fallback>
      </mc:AlternateContent>
    </p:spTree>
    <p:extLst>
      <p:ext uri="{BB962C8B-B14F-4D97-AF65-F5344CB8AC3E}">
        <p14:creationId xmlns:p14="http://schemas.microsoft.com/office/powerpoint/2010/main" val="19666087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Evolution of Magnetic Voltage and Current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74</a:t>
            </a:fld>
            <a:endParaRPr 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945187" y="2024539"/>
            <a:ext cx="5330825" cy="3997960"/>
          </a:xfrm>
          <a:prstGeom prst="rect">
            <a:avLst/>
          </a:prstGeom>
          <a:noFill/>
          <a:ln>
            <a:solidFill>
              <a:schemeClr val="tx1"/>
            </a:solidFill>
          </a:ln>
        </p:spPr>
      </p:pic>
      <p:sp>
        <p:nvSpPr>
          <p:cNvPr id="6"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is communicated across the transmission line by the complex magnetic voltage and magnetic current. </a:t>
            </a:r>
          </a:p>
          <a:p>
            <a:r>
              <a:rPr lang="en-US" dirty="0" smtClean="0">
                <a:latin typeface="Times New Roman" panose="02020603050405020304" pitchFamily="18" charset="0"/>
                <a:cs typeface="Times New Roman" panose="02020603050405020304" pitchFamily="18" charset="0"/>
              </a:rPr>
              <a:t>The voltage and current have a phase displacement to </a:t>
            </a:r>
            <a:r>
              <a:rPr lang="en-US" dirty="0" err="1" smtClean="0">
                <a:latin typeface="Times New Roman" panose="02020603050405020304" pitchFamily="18" charset="0"/>
                <a:cs typeface="Times New Roman" panose="02020603050405020304" pitchFamily="18" charset="0"/>
              </a:rPr>
              <a:t>tansmit</a:t>
            </a:r>
            <a:r>
              <a:rPr lang="en-US" dirty="0" smtClean="0">
                <a:latin typeface="Times New Roman" panose="02020603050405020304" pitchFamily="18" charset="0"/>
                <a:cs typeface="Times New Roman" panose="02020603050405020304" pitchFamily="18" charset="0"/>
              </a:rPr>
              <a:t> active and reactive power.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6431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3.3. Evolution of </a:t>
            </a:r>
            <a:r>
              <a:rPr lang="en-US" dirty="0" err="1" smtClean="0">
                <a:latin typeface="Times New Roman" pitchFamily="18" charset="0"/>
                <a:cs typeface="Times New Roman" pitchFamily="18" charset="0"/>
              </a:rPr>
              <a:t>Poynting</a:t>
            </a:r>
            <a:r>
              <a:rPr lang="en-US" dirty="0" smtClean="0">
                <a:latin typeface="Times New Roman" pitchFamily="18" charset="0"/>
                <a:cs typeface="Times New Roman" pitchFamily="18" charset="0"/>
              </a:rPr>
              <a:t> Flux Density</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75</a:t>
            </a:fld>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lead to a sudden burst of energy. </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Poynting</a:t>
                </a:r>
                <a:r>
                  <a:rPr lang="en-US" dirty="0" smtClean="0">
                    <a:latin typeface="Times New Roman" panose="02020603050405020304" pitchFamily="18" charset="0"/>
                    <a:cs typeface="Times New Roman" panose="02020603050405020304" pitchFamily="18" charset="0"/>
                  </a:rPr>
                  <a:t> Flux Density in the direction of propagation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𝑧</m:t>
                        </m:r>
                      </m:sub>
                    </m:sSub>
                  </m:oMath>
                </a14:m>
                <a:r>
                  <a:rPr lang="en-US" dirty="0" smtClean="0">
                    <a:latin typeface="Times New Roman" panose="02020603050405020304" pitchFamily="18" charset="0"/>
                    <a:cs typeface="Times New Roman" panose="02020603050405020304" pitchFamily="18" charset="0"/>
                  </a:rPr>
                  <a:t> represents the flow of power across the transmission line.</a:t>
                </a:r>
              </a:p>
              <a:p>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r>
                        <a:rPr lang="en-US" b="1" i="1">
                          <a:latin typeface="Cambria Math" panose="02040503050406030204" pitchFamily="18" charset="0"/>
                        </a:rPr>
                        <m:t>=</m:t>
                      </m:r>
                      <m:r>
                        <a:rPr lang="en-US" b="1" i="1" smtClean="0">
                          <a:latin typeface="Cambria Math" panose="02040503050406030204" pitchFamily="18" charset="0"/>
                        </a:rPr>
                        <m:t>𝑹𝒆</m:t>
                      </m:r>
                      <m:r>
                        <a:rPr lang="en-US" b="1" i="1" smtClean="0">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𝑯</m:t>
                          </m:r>
                        </m:e>
                        <m:sup>
                          <m:r>
                            <a:rPr lang="en-US" b="1" i="1">
                              <a:latin typeface="Cambria Math" panose="02040503050406030204" pitchFamily="18" charset="0"/>
                            </a:rPr>
                            <m:t>∗</m:t>
                          </m:r>
                        </m:sup>
                      </m:sSup>
                      <m:r>
                        <a:rPr lang="en-US" b="1" i="1" smtClean="0">
                          <a:latin typeface="Cambria Math" panose="02040503050406030204" pitchFamily="18" charset="0"/>
                        </a:rPr>
                        <m:t>}</m:t>
                      </m:r>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465320" cy="4351338"/>
              </a:xfrm>
              <a:blipFill>
                <a:blip r:embed="rId2"/>
                <a:stretch>
                  <a:fillRect l="-2459" t="-2381" r="-4508"/>
                </a:stretch>
              </a:blipFill>
            </p:spPr>
            <p:txBody>
              <a:bodyPr/>
              <a:lstStyle/>
              <a:p>
                <a:r>
                  <a:rPr lang="en-US">
                    <a:noFill/>
                  </a:rPr>
                  <a:t> </a:t>
                </a:r>
              </a:p>
            </p:txBody>
          </p:sp>
        </mc:Fallback>
      </mc:AlternateContent>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648325" y="1972469"/>
            <a:ext cx="5924550" cy="4057650"/>
          </a:xfrm>
          <a:prstGeom prst="rect">
            <a:avLst/>
          </a:prstGeom>
          <a:noFill/>
          <a:ln>
            <a:solidFill>
              <a:schemeClr val="tx1"/>
            </a:solid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76</a:t>
            </a:fld>
            <a:endParaRPr lang="en-US"/>
          </a:p>
        </p:txBody>
      </p:sp>
      <mc:AlternateContent xmlns:mc="http://schemas.openxmlformats.org/markup-compatibility/2006" xmlns:a14="http://schemas.microsoft.com/office/drawing/2010/main">
        <mc:Choice Requires="a14">
          <p:sp>
            <p:nvSpPr>
              <p:cNvPr id="9" name="Rectangle 8"/>
              <p:cNvSpPr/>
              <p:nvPr/>
            </p:nvSpPr>
            <p:spPr>
              <a:xfrm>
                <a:off x="838200" y="1932007"/>
                <a:ext cx="4791891" cy="4044056"/>
              </a:xfrm>
              <a:prstGeom prst="rect">
                <a:avLst/>
              </a:prstGeom>
            </p:spPr>
            <p:txBody>
              <a:bodyPr wrap="square">
                <a:spAutoFit/>
              </a:bodyPr>
              <a:lstStyle/>
              <a:p>
                <a:pPr marL="285750" indent="-285750">
                  <a:buFont typeface="Arial" pitchFamily="34" charset="0"/>
                  <a:buChar char="•"/>
                </a:pPr>
                <a:r>
                  <a:rPr lang="en-US" sz="2400"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smtClean="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panose="02040503050406030204" pitchFamily="18" charset="0"/>
                            </a:rPr>
                            <m:t>𝐿</m:t>
                          </m:r>
                        </m:den>
                      </m:f>
                      <m:r>
                        <a:rPr lang="en-US" sz="2400" b="0" i="1" smtClean="0">
                          <a:latin typeface="Cambria Math"/>
                        </a:rPr>
                        <m:t>𝑙𝑛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e>
                      </m: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m:rPr>
                                  <m:sty m:val="p"/>
                                </m:rPr>
                                <a:rPr lang="en-US" sz="2400">
                                  <a:latin typeface="Cambria Math" panose="02040503050406030204" pitchFamily="18" charset="0"/>
                                </a:rPr>
                                <m:t>jωμ</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e>
                          </m:d>
                        </m:e>
                      </m:ra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e>
                      </m:rad>
                      <m:r>
                        <a:rPr lang="en-US" sz="2400" b="0" i="0" smtClean="0">
                          <a:latin typeface="Cambria Math"/>
                        </a:rPr>
                        <m:t>=</m:t>
                      </m:r>
                      <m:r>
                        <m:rPr>
                          <m:sty m:val="p"/>
                        </m:rPr>
                        <a:rPr lang="en-US" sz="2400">
                          <a:latin typeface="Cambria Math" panose="02040503050406030204" pitchFamily="18" charset="0"/>
                        </a:rPr>
                        <m:t>α</m:t>
                      </m:r>
                      <m:r>
                        <a:rPr lang="en-US" sz="2400">
                          <a:latin typeface="Cambria Math" panose="02040503050406030204" pitchFamily="18" charset="0"/>
                        </a:rPr>
                        <m:t>+</m:t>
                      </m:r>
                      <m:r>
                        <m:rPr>
                          <m:sty m:val="p"/>
                        </m:rPr>
                        <a:rPr lang="en-US" sz="2400">
                          <a:latin typeface="Cambria Math" panose="02040503050406030204" pitchFamily="18" charset="0"/>
                        </a:rPr>
                        <m:t>jβ</m:t>
                      </m:r>
                    </m:oMath>
                  </m:oMathPara>
                </a14:m>
                <a:endParaRPr lang="en-US" sz="2400"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38200" y="1932007"/>
                <a:ext cx="4791891" cy="4044056"/>
              </a:xfrm>
              <a:prstGeom prst="rect">
                <a:avLst/>
              </a:prstGeom>
              <a:blipFill>
                <a:blip r:embed="rId2"/>
                <a:stretch>
                  <a:fillRect l="-1781" t="-1207"/>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798441" y="2282066"/>
            <a:ext cx="5555359" cy="3482906"/>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Phase Velocity </a:t>
            </a:r>
            <a:r>
              <a:rPr lang="en-US" dirty="0">
                <a:latin typeface="Times New Roman" pitchFamily="18" charset="0"/>
                <a:cs typeface="Times New Roman" pitchFamily="18" charset="0"/>
              </a:rPr>
              <a:t>of 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56618"/>
                <a:ext cx="4739640" cy="4351338"/>
              </a:xfrm>
            </p:spPr>
            <p:txBody>
              <a:bodyPr>
                <a:normAutofit/>
              </a:bodyPr>
              <a:lstStyle/>
              <a:p>
                <a:pPr marL="285750" indent="-285750"/>
                <a:r>
                  <a:rPr lang="en-US" dirty="0" smtClean="0">
                    <a:latin typeface="Times New Roman" panose="02020603050405020304" pitchFamily="18" charset="0"/>
                    <a:cs typeface="Times New Roman" panose="02020603050405020304" pitchFamily="18" charset="0"/>
                  </a:rPr>
                  <a:t>The phase velocity and group velocity have the following relation:</a:t>
                </a:r>
                <a:endParaRPr lang="en-US"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p</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i="0" smtClean="0">
                              <a:latin typeface="Cambria Math" panose="02040503050406030204" pitchFamily="18" charset="0"/>
                              <a:ea typeface="Cambria Math" panose="02040503050406030204" pitchFamily="18" charset="0"/>
                            </a:rPr>
                            <m:t>ω</m:t>
                          </m:r>
                        </m:num>
                        <m:den>
                          <m:r>
                            <m:rPr>
                              <m:sty m:val="p"/>
                            </m:rPr>
                            <a:rPr lang="en-US" i="0" smtClean="0">
                              <a:latin typeface="Cambria Math" panose="02040503050406030204" pitchFamily="18" charset="0"/>
                              <a:ea typeface="Cambria Math" panose="02040503050406030204" pitchFamily="18" charset="0"/>
                            </a:rPr>
                            <m:t>β</m:t>
                          </m:r>
                        </m:den>
                      </m:f>
                      <m:r>
                        <a:rPr lang="en-US" b="0" i="0" smtClean="0">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rPr>
                          </m:ctrlPr>
                        </m:sSubPr>
                        <m:e>
                          <m:r>
                            <m:rPr>
                              <m:sty m:val="p"/>
                            </m:rPr>
                            <a:rPr lang="en-US" i="0">
                              <a:latin typeface="Cambria Math" panose="02040503050406030204" pitchFamily="18" charset="0"/>
                            </a:rPr>
                            <m:t>v</m:t>
                          </m:r>
                        </m:e>
                        <m:sub>
                          <m:r>
                            <m:rPr>
                              <m:sty m:val="p"/>
                            </m:rPr>
                            <a:rPr lang="en-US" b="0" i="0" smtClean="0">
                              <a:latin typeface="Cambria Math" panose="02040503050406030204" pitchFamily="18" charset="0"/>
                            </a:rPr>
                            <m:t>g</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b="0" i="0" smtClean="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ω</m:t>
                          </m:r>
                        </m:num>
                        <m:den>
                          <m:r>
                            <m:rPr>
                              <m:sty m:val="p"/>
                            </m:rPr>
                            <a:rPr lang="en-US" i="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β</m:t>
                          </m:r>
                        </m:den>
                      </m:f>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Super-luminal phase velocity is exhibited near 100 </a:t>
                </a:r>
                <a:r>
                  <a:rPr lang="en-US" dirty="0" err="1"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 The group velocity is </a:t>
                </a:r>
                <a14:m>
                  <m:oMath xmlns:m="http://schemas.openxmlformats.org/officeDocument/2006/math">
                    <m:sSup>
                      <m:sSupPr>
                        <m:ctrlPr>
                          <a:rPr lang="en-US" i="1" smtClean="0">
                            <a:latin typeface="Cambria Math" panose="02040503050406030204" pitchFamily="18" charset="0"/>
                          </a:rPr>
                        </m:ctrlPr>
                      </m:sSupPr>
                      <m:e>
                        <m:r>
                          <a:rPr lang="en-US" b="0" i="0" smtClean="0">
                            <a:latin typeface="Cambria Math" panose="02040503050406030204" pitchFamily="18" charset="0"/>
                          </a:rPr>
                          <m:t>10</m:t>
                        </m:r>
                      </m:e>
                      <m:sup>
                        <m:r>
                          <a:rPr lang="en-US" b="0" i="0" smtClean="0">
                            <a:latin typeface="Cambria Math" panose="02040503050406030204" pitchFamily="18" charset="0"/>
                          </a:rPr>
                          <m:t>8</m:t>
                        </m:r>
                      </m:sup>
                    </m:sSup>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s</m:t>
                    </m:r>
                  </m:oMath>
                </a14:m>
                <a:r>
                  <a:rPr lang="en-US" dirty="0" smtClean="0">
                    <a:latin typeface="Times New Roman" panose="02020603050405020304" pitchFamily="18" charset="0"/>
                    <a:cs typeface="Times New Roman" panose="02020603050405020304" pitchFamily="18" charset="0"/>
                  </a:rPr>
                  <a:t> below 100MHz but it decreases after 100MHz.</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56618"/>
                <a:ext cx="4739640" cy="4351338"/>
              </a:xfrm>
              <a:blipFill>
                <a:blip r:embed="rId2"/>
                <a:stretch>
                  <a:fillRect l="-2317" t="-2521" r="-308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77</a:t>
            </a:fld>
            <a:endParaRPr lang="en-US"/>
          </a:p>
        </p:txBody>
      </p:sp>
      <p:pic>
        <p:nvPicPr>
          <p:cNvPr id="6" name="Picture 5"/>
          <p:cNvPicPr>
            <a:picLocks noChangeAspect="1"/>
          </p:cNvPicPr>
          <p:nvPr/>
        </p:nvPicPr>
        <p:blipFill>
          <a:blip r:embed="rId3"/>
          <a:stretch>
            <a:fillRect/>
          </a:stretch>
        </p:blipFill>
        <p:spPr>
          <a:xfrm>
            <a:off x="5798441" y="2407514"/>
            <a:ext cx="5555359" cy="3482906"/>
          </a:xfrm>
          <a:prstGeom prst="rect">
            <a:avLst/>
          </a:prstGeom>
          <a:ln>
            <a:solidFill>
              <a:schemeClr val="tx1"/>
            </a:solidFill>
          </a:ln>
        </p:spPr>
      </p:pic>
    </p:spTree>
    <p:extLst>
      <p:ext uri="{BB962C8B-B14F-4D97-AF65-F5344CB8AC3E}">
        <p14:creationId xmlns:p14="http://schemas.microsoft.com/office/powerpoint/2010/main" val="14152861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78</a:t>
            </a:fld>
            <a:endParaRPr lang="en-US"/>
          </a:p>
        </p:txBody>
      </p:sp>
      <mc:AlternateContent xmlns:mc="http://schemas.openxmlformats.org/markup-compatibility/2006" xmlns:a14="http://schemas.microsoft.com/office/drawing/2010/main">
        <mc:Choice Requires="a14">
          <p:sp>
            <p:nvSpPr>
              <p:cNvPr id="6" name="Rectangle 5"/>
              <p:cNvSpPr/>
              <p:nvPr/>
            </p:nvSpPr>
            <p:spPr>
              <a:xfrm>
                <a:off x="394063" y="1938676"/>
                <a:ext cx="5327469" cy="4733412"/>
              </a:xfrm>
              <a:prstGeom prst="rect">
                <a:avLst/>
              </a:prstGeom>
            </p:spPr>
            <p:txBody>
              <a:bodyPr wrap="square">
                <a:spAutoFit/>
              </a:bodyPr>
              <a:lstStyle/>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wave impedance is given by</a:t>
                </a:r>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a:latin typeface="Cambria Math" panose="02040503050406030204" pitchFamily="18" charset="0"/>
                      </a:rPr>
                      <m:t>=</m:t>
                    </m:r>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a:rPr>
                              <m:t>𝐸</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smtClean="0">
                                <a:latin typeface="Cambria Math" panose="02040503050406030204" pitchFamily="18" charset="0"/>
                              </a:rPr>
                            </m:ctrlPr>
                          </m:sSubPr>
                          <m:e>
                            <m:r>
                              <a:rPr lang="en-US" sz="2800" b="0" i="1" smtClean="0">
                                <a:latin typeface="Cambria Math"/>
                              </a:rPr>
                              <m:t>𝐻</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den>
                    </m:f>
                    <m:r>
                      <a:rPr lang="en-US" sz="2800" b="0" i="1" smtClean="0">
                        <a:latin typeface="Cambria Math"/>
                      </a:rPr>
                      <m:t>=</m:t>
                    </m:r>
                    <m:f>
                      <m:fPr>
                        <m:ctrlPr>
                          <a:rPr lang="en-US" sz="2800" i="1" smtClean="0">
                            <a:latin typeface="Cambria Math" panose="02040503050406030204" pitchFamily="18" charset="0"/>
                          </a:rPr>
                        </m:ctrlPr>
                      </m:fPr>
                      <m:num>
                        <m:sSub>
                          <m:sSubPr>
                            <m:ctrlPr>
                              <a:rPr lang="en-US" sz="2800" i="1">
                                <a:latin typeface="Cambria Math" panose="02040503050406030204" pitchFamily="18" charset="0"/>
                              </a:rPr>
                            </m:ctrlPr>
                          </m:sSubPr>
                          <m:e>
                            <m:r>
                              <m:rPr>
                                <m:sty m:val="p"/>
                              </m:rPr>
                              <a:rPr lang="en-US" sz="2800">
                                <a:latin typeface="Cambria Math" panose="02040503050406030204" pitchFamily="18" charset="0"/>
                              </a:rPr>
                              <m:t>V</m:t>
                            </m:r>
                          </m:e>
                          <m:sub>
                            <m:r>
                              <m:rPr>
                                <m:sty m:val="p"/>
                              </m:rPr>
                              <a:rPr lang="en-US" sz="2800">
                                <a:latin typeface="Cambria Math" panose="02040503050406030204" pitchFamily="18" charset="0"/>
                              </a:rPr>
                              <m:t>m</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I</m:t>
                            </m:r>
                          </m:e>
                          <m:sub>
                            <m:r>
                              <m:rPr>
                                <m:sty m:val="p"/>
                              </m:rPr>
                              <a:rPr lang="en-US" sz="2800">
                                <a:latin typeface="Cambria Math" panose="02040503050406030204" pitchFamily="18" charset="0"/>
                              </a:rPr>
                              <m:t>m</m:t>
                            </m:r>
                            <m:r>
                              <a:rPr lang="en-US" sz="2800">
                                <a:latin typeface="Cambria Math" panose="02040503050406030204" pitchFamily="18" charset="0"/>
                              </a:rPr>
                              <m:t>,</m:t>
                            </m:r>
                            <m:r>
                              <m:rPr>
                                <m:sty m:val="p"/>
                              </m:rPr>
                              <a:rPr lang="en-US" sz="2800">
                                <a:latin typeface="Cambria Math" panose="02040503050406030204" pitchFamily="18" charset="0"/>
                              </a:rPr>
                              <m:t>disp</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den>
                    </m:f>
                  </m:oMath>
                </a14:m>
                <a:endParaRPr lang="en-US" sz="2800" i="1" dirty="0" smtClean="0">
                  <a:latin typeface="Cambria Math" panose="02040503050406030204" pitchFamily="18" charset="0"/>
                </a:endParaRPr>
              </a:p>
              <a:p>
                <a:pPr algn="ctr"/>
                <a:endParaRPr lang="en-US" sz="2800" dirty="0" smtClean="0"/>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b="0" i="0" smtClean="0">
                        <a:latin typeface="Cambria Math" panose="02040503050406030204" pitchFamily="18" charset="0"/>
                      </a:rPr>
                      <m:t>=</m:t>
                    </m:r>
                    <m:rad>
                      <m:radPr>
                        <m:degHide m:val="on"/>
                        <m:ctrlPr>
                          <a:rPr lang="en-US" sz="2800" i="1" smtClean="0">
                            <a:latin typeface="Cambria Math" panose="02040503050406030204" pitchFamily="18" charset="0"/>
                          </a:rPr>
                        </m:ctrlPr>
                      </m:radPr>
                      <m:deg/>
                      <m:e>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𝑍</m:t>
                                </m:r>
                              </m:e>
                              <m:sub>
                                <m:r>
                                  <a:rPr lang="en-US" sz="2800" b="0" i="1" smtClean="0">
                                    <a:latin typeface="Cambria Math" panose="02040503050406030204" pitchFamily="18" charset="0"/>
                                  </a:rPr>
                                  <m:t>𝑇</m:t>
                                </m:r>
                              </m:sub>
                            </m:sSub>
                          </m:num>
                          <m:den>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𝐿</m:t>
                                </m:r>
                              </m:sub>
                            </m:sSub>
                          </m:den>
                        </m:f>
                      </m:e>
                    </m:rad>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f>
                          <m:fPr>
                            <m:ctrlPr>
                              <a:rPr lang="en-US" sz="2800" i="1">
                                <a:latin typeface="Cambria Math" panose="02040503050406030204" pitchFamily="18" charset="0"/>
                              </a:rPr>
                            </m:ctrlPr>
                          </m:fPr>
                          <m:num>
                            <m:r>
                              <m:rPr>
                                <m:sty m:val="p"/>
                              </m:rPr>
                              <a:rPr lang="en-US" sz="2800">
                                <a:latin typeface="Cambria Math" panose="02040503050406030204" pitchFamily="18" charset="0"/>
                              </a:rPr>
                              <m:t>jωμ</m:t>
                            </m:r>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σ</m:t>
                                </m:r>
                              </m:e>
                              <m:sub>
                                <m:r>
                                  <m:rPr>
                                    <m:sty m:val="p"/>
                                  </m:rPr>
                                  <a:rPr lang="en-US" sz="2800">
                                    <a:latin typeface="Cambria Math" panose="02040503050406030204" pitchFamily="18" charset="0"/>
                                  </a:rPr>
                                  <m:t>e</m:t>
                                </m:r>
                              </m:sub>
                            </m:sSub>
                            <m:r>
                              <a:rPr lang="en-US" sz="2800">
                                <a:latin typeface="Cambria Math" panose="02040503050406030204" pitchFamily="18" charset="0"/>
                              </a:rPr>
                              <m:t>+</m:t>
                            </m:r>
                            <m:r>
                              <m:rPr>
                                <m:sty m:val="p"/>
                              </m:rPr>
                              <a:rPr lang="en-US" sz="2800">
                                <a:latin typeface="Cambria Math" panose="02040503050406030204" pitchFamily="18" charset="0"/>
                              </a:rPr>
                              <m:t>jωε</m:t>
                            </m:r>
                          </m:den>
                        </m:f>
                      </m:e>
                    </m:rad>
                  </m:oMath>
                </a14:m>
                <a:endParaRPr lang="en-US" sz="2800" dirty="0" smtClean="0"/>
              </a:p>
              <a:p>
                <a:pPr algn="ctr"/>
                <a:endParaRPr lang="en-US" sz="2800" dirty="0"/>
              </a:p>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impedance drops progressively as the permeability decreases.</a:t>
                </a:r>
                <a:endParaRPr lang="en-US" sz="28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394063" y="1938676"/>
                <a:ext cx="5327469" cy="4733412"/>
              </a:xfrm>
              <a:prstGeom prst="rect">
                <a:avLst/>
              </a:prstGeom>
              <a:blipFill>
                <a:blip r:embed="rId2"/>
                <a:stretch>
                  <a:fillRect l="-2059" t="-1287" r="-1030" b="-2574"/>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253053" y="2233279"/>
            <a:ext cx="5100747" cy="3828469"/>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3.3. Longitudinal Admittance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79</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90419" y="1961383"/>
                <a:ext cx="5267332" cy="325582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90419" y="1961383"/>
                <a:ext cx="5267332" cy="3255828"/>
              </a:xfrm>
              <a:prstGeom prst="rect">
                <a:avLst/>
              </a:prstGeom>
              <a:blipFill>
                <a:blip r:embed="rId2"/>
                <a:stretch>
                  <a:fillRect l="-1620" t="-1498" b="-149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961383"/>
            <a:ext cx="5100747" cy="3828469"/>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8</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of Magnetic Transmission Line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80</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7" y="1969101"/>
                <a:ext cx="4841240" cy="2760307"/>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7" y="1969101"/>
                <a:ext cx="4841240" cy="2760307"/>
              </a:xfrm>
              <a:prstGeom prst="rect">
                <a:avLst/>
              </a:prstGeom>
              <a:blipFill>
                <a:blip r:embed="rId2"/>
                <a:stretch>
                  <a:fillRect l="-1637" t="-176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690688"/>
            <a:ext cx="5100747" cy="3828469"/>
          </a:xfrm>
          <a:prstGeom prst="rect">
            <a:avLst/>
          </a:prstGeom>
          <a:ln>
            <a:solidFill>
              <a:schemeClr val="tx1"/>
            </a:solidFill>
          </a:ln>
        </p:spPr>
      </p:pic>
    </p:spTree>
    <p:extLst>
      <p:ext uri="{BB962C8B-B14F-4D97-AF65-F5344CB8AC3E}">
        <p14:creationId xmlns:p14="http://schemas.microsoft.com/office/powerpoint/2010/main" val="7755175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Limitations of MEEP </a:t>
            </a:r>
            <a:r>
              <a:rPr lang="en-US" dirty="0" smtClean="0">
                <a:latin typeface="Times New Roman" pitchFamily="18" charset="0"/>
                <a:cs typeface="Times New Roman" pitchFamily="18" charset="0"/>
              </a:rPr>
              <a:t>simulation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r>
              <a:rPr lang="en-US" dirty="0" smtClean="0">
                <a:latin typeface="Times New Roman" pitchFamily="18" charset="0"/>
                <a:cs typeface="Times New Roman" pitchFamily="18" charset="0"/>
              </a:rPr>
              <a:t>   The MEEP simulation was used to study power losses due to conduction of eddy currents, hysteresis loss, core loss and electromagnetic resonance. The results are only valid for small signal analysis of the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a:t>
            </a:r>
          </a:p>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MEEP simulator can not be used to model the following magnetic effects:</a:t>
            </a:r>
          </a:p>
          <a:p>
            <a:pPr marL="514350" indent="-514350">
              <a:buAutoNum type="arabicPeriod"/>
            </a:pPr>
            <a:r>
              <a:rPr lang="en-US" dirty="0" err="1" smtClean="0">
                <a:latin typeface="Times New Roman" pitchFamily="18" charset="0"/>
                <a:cs typeface="Times New Roman" pitchFamily="18" charset="0"/>
              </a:rPr>
              <a:t>Magnetostriction</a:t>
            </a:r>
            <a:r>
              <a:rPr lang="en-US" dirty="0" smtClean="0">
                <a:latin typeface="Times New Roman" pitchFamily="18" charset="0"/>
                <a:cs typeface="Times New Roman" pitchFamily="18" charset="0"/>
              </a:rPr>
              <a:t> effects</a:t>
            </a:r>
          </a:p>
          <a:p>
            <a:pPr marL="514350" indent="-514350">
              <a:buAutoNum type="arabicPeriod"/>
            </a:pPr>
            <a:r>
              <a:rPr lang="en-US" dirty="0" smtClean="0">
                <a:latin typeface="Times New Roman" pitchFamily="18" charset="0"/>
                <a:cs typeface="Times New Roman" pitchFamily="18" charset="0"/>
              </a:rPr>
              <a:t>Acoustic </a:t>
            </a:r>
            <a:r>
              <a:rPr lang="en-US" dirty="0">
                <a:latin typeface="Times New Roman" pitchFamily="18" charset="0"/>
                <a:cs typeface="Times New Roman" pitchFamily="18" charset="0"/>
              </a:rPr>
              <a:t>effects</a:t>
            </a:r>
          </a:p>
          <a:p>
            <a:pPr marL="514350" indent="-514350">
              <a:buAutoNum type="arabicPeriod"/>
            </a:pPr>
            <a:r>
              <a:rPr lang="en-US" dirty="0" smtClean="0">
                <a:latin typeface="Times New Roman" pitchFamily="18" charset="0"/>
                <a:cs typeface="Times New Roman" pitchFamily="18" charset="0"/>
              </a:rPr>
              <a:t>Quantum Mechanical Effects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82</a:t>
            </a:fld>
            <a:endParaRPr lang="en-US"/>
          </a:p>
        </p:txBody>
      </p:sp>
    </p:spTree>
    <p:extLst>
      <p:ext uri="{BB962C8B-B14F-4D97-AF65-F5344CB8AC3E}">
        <p14:creationId xmlns:p14="http://schemas.microsoft.com/office/powerpoint/2010/main" val="135912208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 </a:t>
            </a:r>
            <a:r>
              <a:rPr lang="en-US" dirty="0">
                <a:latin typeface="Times New Roman" pitchFamily="18" charset="0"/>
                <a:cs typeface="Times New Roman" pitchFamily="18" charset="0"/>
              </a:rPr>
              <a:t>Comparison of </a:t>
            </a:r>
            <a:r>
              <a:rPr lang="en-US" dirty="0" smtClean="0">
                <a:latin typeface="Times New Roman" pitchFamily="18" charset="0"/>
                <a:cs typeface="Times New Roman" pitchFamily="18" charset="0"/>
              </a:rPr>
              <a:t>three </a:t>
            </a:r>
            <a:r>
              <a:rPr lang="en-US" dirty="0">
                <a:latin typeface="Times New Roman" pitchFamily="18" charset="0"/>
                <a:cs typeface="Times New Roman" pitchFamily="18" charset="0"/>
              </a:rPr>
              <a:t>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4="http://schemas.microsoft.com/office/drawing/2010/main" xmlns="" xmlns:a16="http://schemas.microsoft.com/office/drawing/2014/main" val="4172966311"/>
                        </a:ext>
                      </a:extLst>
                    </a:gridCol>
                    <a:gridCol w="2499214">
                      <a:extLst>
                        <a:ext uri="{9D8B030D-6E8A-4147-A177-3AD203B41FA5}">
                          <a16:colId xmlns:a14="http://schemas.microsoft.com/office/drawing/2010/main" xmlns="" xmlns:a16="http://schemas.microsoft.com/office/drawing/2014/main" val="1255871291"/>
                        </a:ext>
                      </a:extLst>
                    </a:gridCol>
                    <a:gridCol w="3488275">
                      <a:extLst>
                        <a:ext uri="{9D8B030D-6E8A-4147-A177-3AD203B41FA5}">
                          <a16:colId xmlns:a14="http://schemas.microsoft.com/office/drawing/2010/main" xmlns="" xmlns:a16="http://schemas.microsoft.com/office/drawing/2014/main" val="3298123944"/>
                        </a:ext>
                      </a:extLst>
                    </a:gridCol>
                    <a:gridCol w="3177660">
                      <a:extLst>
                        <a:ext uri="{9D8B030D-6E8A-4147-A177-3AD203B41FA5}">
                          <a16:colId xmlns:a14="http://schemas.microsoft.com/office/drawing/2010/main" xmlns=""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2104843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 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(30 cm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GHz) gyromagnetic, </a:t>
            </a:r>
            <a:r>
              <a:rPr lang="en-US" dirty="0">
                <a:latin typeface="Times New Roman" pitchFamily="18" charset="0"/>
                <a:cs typeface="Times New Roman" pitchFamily="18" charset="0"/>
              </a:rPr>
              <a:t>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84</a:t>
            </a:fld>
            <a:endParaRPr lang="en-US"/>
          </a:p>
        </p:txBody>
      </p:sp>
    </p:spTree>
    <p:extLst>
      <p:ext uri="{BB962C8B-B14F-4D97-AF65-F5344CB8AC3E}">
        <p14:creationId xmlns:p14="http://schemas.microsoft.com/office/powerpoint/2010/main" val="154239304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4. Scope </a:t>
            </a:r>
            <a:r>
              <a:rPr lang="en-US" dirty="0">
                <a:latin typeface="Times New Roman" panose="02020603050405020304" pitchFamily="18" charset="0"/>
                <a:cs typeface="Times New Roman" pitchFamily="18" charset="0"/>
              </a:rPr>
              <a:t>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An electron in an atomic orbital possesses </a:t>
                </a:r>
                <a:r>
                  <a:rPr lang="en-US" dirty="0">
                    <a:latin typeface="Times New Roman" pitchFamily="18" charset="0"/>
                    <a:ea typeface="Cambria Math" panose="02040503050406030204" pitchFamily="18" charset="0"/>
                    <a:cs typeface="Times New Roman" pitchFamily="18" charset="0"/>
                  </a:rPr>
                  <a:t>a Magnetic Moment </a:t>
                </a:r>
                <a:r>
                  <a:rPr lang="en-US" dirty="0" smtClean="0">
                    <a:latin typeface="Times New Roman" pitchFamily="18" charset="0"/>
                    <a:ea typeface="Cambria Math" panose="02040503050406030204" pitchFamily="18" charset="0"/>
                    <a:cs typeface="Times New Roman" pitchFamily="18" charset="0"/>
                  </a:rPr>
                  <a:t>due to its rotation in a loop </a:t>
                </a:r>
                <a:r>
                  <a:rPr lang="en-US" dirty="0">
                    <a:latin typeface="Times New Roman" pitchFamily="18" charset="0"/>
                    <a:ea typeface="Cambria Math" panose="02040503050406030204" pitchFamily="18" charset="0"/>
                    <a:cs typeface="Times New Roman" pitchFamily="18" charset="0"/>
                  </a:rPr>
                  <a:t>(orbital </a:t>
                </a:r>
                <a:r>
                  <a:rPr lang="en-US" dirty="0" smtClean="0">
                    <a:latin typeface="Times New Roman" pitchFamily="18" charset="0"/>
                    <a:ea typeface="Cambria Math" panose="02040503050406030204" pitchFamily="18" charset="0"/>
                    <a:cs typeface="Times New Roman" pitchFamily="18" charset="0"/>
                  </a:rPr>
                  <a:t>moment) and spin around an axis (spin </a:t>
                </a:r>
                <a:r>
                  <a:rPr lang="en-US" dirty="0">
                    <a:latin typeface="Times New Roman" pitchFamily="18" charset="0"/>
                    <a:ea typeface="Cambria Math" panose="02040503050406030204" pitchFamily="18" charset="0"/>
                    <a:cs typeface="Times New Roman" pitchFamily="18" charset="0"/>
                  </a:rPr>
                  <a:t>moment</a:t>
                </a:r>
                <a:r>
                  <a:rPr lang="en-US" dirty="0" smtClean="0">
                    <a:latin typeface="Times New Roman" pitchFamily="18" charset="0"/>
                    <a:ea typeface="Cambria Math" panose="02040503050406030204" pitchFamily="18" charset="0"/>
                    <a:cs typeface="Times New Roman" pitchFamily="18" charset="0"/>
                  </a:rPr>
                  <a:t>).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Times New Roman" pitchFamily="18" charset="0"/>
                        </a:rPr>
                        <m:t>𝒎</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𝐼</m:t>
                      </m:r>
                      <m:r>
                        <a:rPr lang="en-US" b="1" i="1" smtClean="0">
                          <a:latin typeface="Cambria Math" panose="02040503050406030204" pitchFamily="18" charset="0"/>
                          <a:ea typeface="Cambria Math" panose="02040503050406030204" pitchFamily="18" charset="0"/>
                          <a:cs typeface="Times New Roman" pitchFamily="18" charset="0"/>
                        </a:rPr>
                        <m:t>𝑨</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𝛾</m:t>
                      </m:r>
                      <m:r>
                        <a:rPr lang="en-US" b="1" i="1" smtClean="0">
                          <a:latin typeface="Cambria Math" panose="02040503050406030204" pitchFamily="18" charset="0"/>
                          <a:ea typeface="Cambria Math" panose="02040503050406030204" pitchFamily="18" charset="0"/>
                          <a:cs typeface="Times New Roman" pitchFamily="18" charset="0"/>
                        </a:rPr>
                        <m:t>𝑳</m:t>
                      </m:r>
                    </m:oMath>
                  </m:oMathPara>
                </a14:m>
                <a:endParaRPr lang="en-US" b="1" dirty="0" smtClean="0">
                  <a:latin typeface="Times New Roman" pitchFamily="18" charset="0"/>
                  <a:ea typeface="Cambria Math" panose="02040503050406030204" pitchFamily="18" charset="0"/>
                  <a:cs typeface="Times New Roman" pitchFamily="18" charset="0"/>
                </a:endParaRPr>
              </a:p>
              <a:p>
                <a:pPr marL="457200" lvl="1" indent="0">
                  <a:buNone/>
                </a:pPr>
                <a:r>
                  <a:rPr lang="en-US" dirty="0" smtClean="0">
                    <a:latin typeface="Times New Roman" pitchFamily="18" charset="0"/>
                    <a:ea typeface="Cambria Math" panose="02040503050406030204" pitchFamily="18" charset="0"/>
                    <a:cs typeface="Times New Roman" pitchFamily="18" charset="0"/>
                  </a:rPr>
                  <a:t>where I is the bound current, </a:t>
                </a:r>
                <a:r>
                  <a:rPr lang="en-US" b="1" dirty="0" smtClean="0">
                    <a:latin typeface="Times New Roman" pitchFamily="18" charset="0"/>
                    <a:ea typeface="Cambria Math" panose="02040503050406030204" pitchFamily="18" charset="0"/>
                    <a:cs typeface="Times New Roman" pitchFamily="18" charset="0"/>
                  </a:rPr>
                  <a:t>A</a:t>
                </a:r>
                <a:r>
                  <a:rPr lang="en-US" dirty="0" smtClean="0">
                    <a:latin typeface="Times New Roman" pitchFamily="18" charset="0"/>
                    <a:ea typeface="Cambria Math" panose="02040503050406030204" pitchFamily="18" charset="0"/>
                    <a:cs typeface="Times New Roman" pitchFamily="18" charset="0"/>
                  </a:rPr>
                  <a:t> is the loop area, </a:t>
                </a:r>
                <a14:m>
                  <m:oMath xmlns:m="http://schemas.openxmlformats.org/officeDocument/2006/math">
                    <m:r>
                      <a:rPr lang="en-US" i="1">
                        <a:latin typeface="Cambria Math" panose="02040503050406030204" pitchFamily="18" charset="0"/>
                        <a:ea typeface="Cambria Math" panose="02040503050406030204" pitchFamily="18" charset="0"/>
                        <a:cs typeface="Times New Roman" pitchFamily="18" charset="0"/>
                      </a:rPr>
                      <m:t>𝛾</m:t>
                    </m:r>
                  </m:oMath>
                </a14:m>
                <a:r>
                  <a:rPr lang="en-US" dirty="0" smtClean="0">
                    <a:latin typeface="Times New Roman" pitchFamily="18" charset="0"/>
                    <a:ea typeface="Cambria Math" panose="02040503050406030204" pitchFamily="18" charset="0"/>
                    <a:cs typeface="Times New Roman" pitchFamily="18" charset="0"/>
                  </a:rPr>
                  <a:t> is the gyromagnetic ratio and  </a:t>
                </a:r>
                <a:r>
                  <a:rPr lang="en-US" b="1" dirty="0" smtClean="0">
                    <a:latin typeface="Times New Roman" pitchFamily="18" charset="0"/>
                    <a:ea typeface="Cambria Math" panose="02040503050406030204" pitchFamily="18" charset="0"/>
                    <a:cs typeface="Times New Roman" pitchFamily="18" charset="0"/>
                  </a:rPr>
                  <a:t>L</a:t>
                </a:r>
                <a:r>
                  <a:rPr lang="en-US" dirty="0" smtClean="0">
                    <a:latin typeface="Times New Roman" pitchFamily="18" charset="0"/>
                    <a:ea typeface="Cambria Math" panose="02040503050406030204" pitchFamily="18" charset="0"/>
                    <a:cs typeface="Times New Roman" pitchFamily="18" charset="0"/>
                  </a:rPr>
                  <a:t> is the angular momentum of the electron.</a:t>
                </a:r>
                <a:endParaRPr lang="en-US" dirty="0">
                  <a:latin typeface="Times New Roman" pitchFamily="18" charset="0"/>
                  <a:ea typeface="Cambria Math" panose="02040503050406030204" pitchFamily="18" charset="0"/>
                  <a:cs typeface="Times New Roman" pitchFamily="18" charset="0"/>
                </a:endParaRPr>
              </a:p>
              <a:p>
                <a:pPr marL="0" indent="0">
                  <a:buNone/>
                </a:pPr>
                <a:r>
                  <a:rPr lang="en-US" dirty="0" smtClean="0">
                    <a:latin typeface="Times New Roman" pitchFamily="18" charset="0"/>
                    <a:ea typeface="Cambria Math" panose="02040503050406030204" pitchFamily="18" charset="0"/>
                    <a:cs typeface="Times New Roman" pitchFamily="18" charset="0"/>
                  </a:rPr>
                  <a:t>3</a:t>
                </a:r>
                <a:r>
                  <a:rPr lang="en-US">
                    <a:latin typeface="Times New Roman" pitchFamily="18" charset="0"/>
                    <a:ea typeface="Cambria Math" panose="02040503050406030204" pitchFamily="18" charset="0"/>
                    <a:cs typeface="Times New Roman" pitchFamily="18" charset="0"/>
                  </a:rPr>
                  <a:t>. </a:t>
                </a:r>
                <a:r>
                  <a:rPr lang="en-US" smtClean="0">
                    <a:latin typeface="Times New Roman" pitchFamily="18" charset="0"/>
                    <a:ea typeface="Cambria Math" panose="02040503050406030204" pitchFamily="18" charset="0"/>
                    <a:cs typeface="Times New Roman" pitchFamily="18" charset="0"/>
                  </a:rPr>
                  <a:t>  Magnetization </a:t>
                </a:r>
                <a:r>
                  <a:rPr lang="en-US" b="1" dirty="0">
                    <a:latin typeface="Times New Roman" pitchFamily="18" charset="0"/>
                    <a:ea typeface="Cambria Math" panose="02040503050406030204" pitchFamily="18" charset="0"/>
                    <a:cs typeface="Times New Roman" pitchFamily="18" charset="0"/>
                  </a:rPr>
                  <a:t>M </a:t>
                </a:r>
                <a:r>
                  <a:rPr lang="en-US" dirty="0" smtClean="0">
                    <a:latin typeface="Times New Roman" pitchFamily="18" charset="0"/>
                    <a:ea typeface="Cambria Math" panose="02040503050406030204" pitchFamily="18" charset="0"/>
                    <a:cs typeface="Times New Roman" pitchFamily="18" charset="0"/>
                  </a:rPr>
                  <a:t>is the </a:t>
                </a:r>
                <a:r>
                  <a:rPr lang="en-US" dirty="0">
                    <a:latin typeface="Times New Roman" pitchFamily="18" charset="0"/>
                    <a:ea typeface="Cambria Math" panose="02040503050406030204" pitchFamily="18" charset="0"/>
                    <a:cs typeface="Times New Roman" pitchFamily="18" charset="0"/>
                  </a:rPr>
                  <a:t>total magnetic dipole moment per unit </a:t>
                </a:r>
                <a:r>
                  <a:rPr lang="en-US" dirty="0" smtClean="0">
                    <a:latin typeface="Times New Roman" pitchFamily="18" charset="0"/>
                    <a:ea typeface="Cambria Math" panose="02040503050406030204" pitchFamily="18" charset="0"/>
                    <a:cs typeface="Times New Roman" pitchFamily="18" charset="0"/>
                  </a:rPr>
                  <a:t>volume.</a:t>
                </a: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101" r="-1275" b="-36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30871DF-7DB9-4B73-ACE3-7A330D7B6E1D}">
  <ds:schemaRefs>
    <ds:schemaRef ds:uri="http://schemas.microsoft.com/sharepoint/v3/contenttype/forms"/>
  </ds:schemaRefs>
</ds:datastoreItem>
</file>

<file path=customXml/itemProps3.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6215</TotalTime>
  <Words>4515</Words>
  <Application>Microsoft Office PowerPoint</Application>
  <PresentationFormat>Widescreen</PresentationFormat>
  <Paragraphs>733</Paragraphs>
  <Slides>87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Arial</vt:lpstr>
      <vt:lpstr>Calibri</vt:lpstr>
      <vt:lpstr>Calibri Light</vt:lpstr>
      <vt:lpstr>Cambria Math</vt:lpstr>
      <vt:lpstr>Times New Roman</vt:lpstr>
      <vt:lpstr>Office Theme</vt:lpstr>
      <vt:lpstr>Modeling and Simulation of Magnetic Transmission Lines</vt:lpstr>
      <vt:lpstr>Research Objectives</vt:lpstr>
      <vt:lpstr>Presentation Outline</vt:lpstr>
      <vt:lpstr>1. Introduction to Magnetic Transmission</vt:lpstr>
      <vt:lpstr>1. Introduction to Magnetic Transmission Lines</vt:lpstr>
      <vt:lpstr>1. Applications of Magnetic Transmission Lines</vt:lpstr>
      <vt:lpstr>1. Applications of Magnetic Transmission Lines</vt:lpstr>
      <vt:lpstr>1.1. Introduction to Solid State Magnetism</vt:lpstr>
      <vt:lpstr>1.1. Magnetization and Permeability</vt:lpstr>
      <vt:lpstr>1.1. Properties of Magnetic Materials</vt:lpstr>
      <vt:lpstr>1.1. Sample Materials for Manufacturing Magnetic Transmission Lines</vt:lpstr>
      <vt:lpstr>1.1. Magnetic Susceptibility</vt:lpstr>
      <vt:lpstr>1.1. Magnetic Hysteresis</vt:lpstr>
      <vt:lpstr>1.1. Dielectric and Diamagnetic Losses</vt:lpstr>
      <vt:lpstr>1.1. Other Losses in Magnetic Cores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 (1948)</vt:lpstr>
      <vt:lpstr>2.2. Tellegen’s Gyrator (1948)</vt:lpstr>
      <vt:lpstr>2.2. Validation of Gyrator Theory (1948)</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Distributed Parameters in Magnetic Transmission Line Model (2012)</vt:lpstr>
      <vt:lpstr>2.3. Energy Loss and Energy Storage in Magnetic Transmission Line Model (2012)</vt:lpstr>
      <vt:lpstr>2.3. Lossy Transmission Lines</vt:lpstr>
      <vt:lpstr>3.3. Per unit Length Transverse Inductance of Magnetic Transmission Line</vt:lpstr>
      <vt:lpstr>3. Electromagnetic Simulations and MEEP Simulator</vt:lpstr>
      <vt:lpstr>3.1. Finite Difference Time Domain Method</vt:lpstr>
      <vt:lpstr>3.1. Finite Difference Time Domain     Method (1966)</vt:lpstr>
      <vt:lpstr>3.1. Yee Lattice (1966)</vt:lpstr>
      <vt:lpstr>3.2. Introduction to MEEP Simulator</vt:lpstr>
      <vt:lpstr>3.2. Introduction to MEEP Simulator</vt:lpstr>
      <vt:lpstr>3.2. MEEP: Boundary Conditions </vt:lpstr>
      <vt:lpstr>3.2. MEEP: Material Inhomogeneity</vt:lpstr>
      <vt:lpstr>3.2. MEEP: Dispersion of Permeability</vt:lpstr>
      <vt:lpstr>3.2. MEEP: Magnetic Energy Minimization Problem </vt:lpstr>
      <vt:lpstr>3.2. MEEP: Gyromagnetism</vt:lpstr>
      <vt:lpstr>3.2. MEEP: Gyromagnetism</vt:lpstr>
      <vt:lpstr>3.2. MEEP: Transmittance Spectra</vt:lpstr>
      <vt:lpstr>3.3. MEEP Simulation of Dispersive, Gyromagnetic Ferromagnetic Transmission Line </vt:lpstr>
      <vt:lpstr>3.3. MEEP Simulation for Magnetic Transmission Line</vt:lpstr>
      <vt:lpstr>3.3. Magnetic Transmission Line Model for Pulse Transformer</vt:lpstr>
      <vt:lpstr>3.3. Pulse Transformer Simulation in MEEP</vt:lpstr>
      <vt:lpstr>3.3. Geometry of Pulse Transformer</vt:lpstr>
      <vt:lpstr>3.3. Material Properties of MnZn Ferrite</vt:lpstr>
      <vt:lpstr>3.3. Soft Electric Gaussian Current Pulse</vt:lpstr>
      <vt:lpstr>3.3. Color map for Longitudinal Fields</vt:lpstr>
      <vt:lpstr>3.3. Color map for Transverse Fields</vt:lpstr>
      <vt:lpstr>3.3. Field Map for Magnetic Transmission Line</vt:lpstr>
      <vt:lpstr>3.3. Evolution of Magnetic Voltage and Current</vt:lpstr>
      <vt:lpstr>3.3. Evolution of Poynting Flux Density</vt:lpstr>
      <vt:lpstr>3.3. Propagation Constant of Magnetic Transmission Line</vt:lpstr>
      <vt:lpstr>3.3. Phase Velocity of Magnetic Transmission Line</vt:lpstr>
      <vt:lpstr>3.3. Intrinsic Wave Impedance of Magnetic Transmission Line</vt:lpstr>
      <vt:lpstr>3.3. Longitudinal Admittance of Magnetic Transmission Line</vt:lpstr>
      <vt:lpstr>3.3. Transverse Impedance of Magnetic Transmission Line</vt:lpstr>
      <vt:lpstr>3.3. Limitations of MEEP simulation</vt:lpstr>
      <vt:lpstr>4. Conclusion</vt:lpstr>
      <vt:lpstr>4. Comparison of three Models </vt:lpstr>
      <vt:lpstr>4. Conclusion</vt:lpstr>
      <vt:lpstr>4.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1603</cp:revision>
  <dcterms:created xsi:type="dcterms:W3CDTF">2019-10-08T20:14:06Z</dcterms:created>
  <dcterms:modified xsi:type="dcterms:W3CDTF">2020-11-14T20:36:47Z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